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8"/>
  </p:notesMasterIdLst>
  <p:sldIdLst>
    <p:sldId id="314" r:id="rId2"/>
    <p:sldId id="313" r:id="rId3"/>
    <p:sldId id="257" r:id="rId4"/>
    <p:sldId id="306" r:id="rId5"/>
    <p:sldId id="262" r:id="rId6"/>
    <p:sldId id="307" r:id="rId7"/>
    <p:sldId id="263" r:id="rId8"/>
    <p:sldId id="308" r:id="rId9"/>
    <p:sldId id="309" r:id="rId10"/>
    <p:sldId id="264" r:id="rId11"/>
    <p:sldId id="305" r:id="rId12"/>
    <p:sldId id="310" r:id="rId13"/>
    <p:sldId id="268" r:id="rId14"/>
    <p:sldId id="270" r:id="rId15"/>
    <p:sldId id="312" r:id="rId16"/>
    <p:sldId id="260" r:id="rId17"/>
  </p:sldIdLst>
  <p:sldSz cx="9144000" cy="5143500" type="screen16x9"/>
  <p:notesSz cx="6858000" cy="9144000"/>
  <p:embeddedFontLst>
    <p:embeddedFont>
      <p:font typeface="Montserrat" panose="00000500000000000000" pitchFamily="2" charset="0"/>
      <p:regular r:id="rId19"/>
      <p:bold r:id="rId20"/>
      <p:italic r:id="rId21"/>
      <p:boldItalic r:id="rId22"/>
    </p:embeddedFont>
    <p:embeddedFont>
      <p:font typeface="Montserrat ExtraBold" panose="00000900000000000000" pitchFamily="2" charset="0"/>
      <p:bold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F267AD8-8FE1-49E3-8799-C5248D957B62}">
  <a:tblStyle styleId="{0F267AD8-8FE1-49E3-8799-C5248D957B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58" autoAdjust="0"/>
    <p:restoredTop sz="80261" autoAdjust="0"/>
  </p:normalViewPr>
  <p:slideViewPr>
    <p:cSldViewPr snapToGrid="0">
      <p:cViewPr varScale="1">
        <p:scale>
          <a:sx n="87" d="100"/>
          <a:sy n="87" d="100"/>
        </p:scale>
        <p:origin x="1291"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23362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GB" dirty="0"/>
              <a:t>We used a diverse range of technologies, frameworks and tools to design the system</a:t>
            </a:r>
          </a:p>
          <a:p>
            <a:pPr marL="0" lvl="0" indent="0" algn="l" rtl="0">
              <a:spcBef>
                <a:spcPts val="0"/>
              </a:spcBef>
              <a:spcAft>
                <a:spcPts val="0"/>
              </a:spcAft>
              <a:buNone/>
            </a:pPr>
            <a:r>
              <a:rPr lang="en-GB" b="1" dirty="0"/>
              <a:t>[Describe each tech tool and their function]</a:t>
            </a:r>
            <a:endParaRPr b="1"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7f9262ee2f_0_24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7f9262ee2f_0_24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76604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7f9262ee2f_0_24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7f9262ee2f_0_24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GB" dirty="0"/>
              <a:t>We needed a flexible and iterative approach to manage our development process efficiently, allowing us to adapt to changing requirements and deliver high-quality results within tight deadlines. </a:t>
            </a:r>
          </a:p>
          <a:p>
            <a:pPr marL="171450" lvl="0" indent="-171450" algn="l" rtl="0">
              <a:spcBef>
                <a:spcPts val="0"/>
              </a:spcBef>
              <a:spcAft>
                <a:spcPts val="0"/>
              </a:spcAft>
            </a:pPr>
            <a:r>
              <a:rPr lang="en-GB" dirty="0"/>
              <a:t>Therefore, we chose the Agile Scrum framework, complemented by a Kanban board</a:t>
            </a:r>
          </a:p>
          <a:p>
            <a:pPr marL="171450" lvl="0" indent="-171450" algn="l" rtl="0">
              <a:spcBef>
                <a:spcPts val="0"/>
              </a:spcBef>
              <a:spcAft>
                <a:spcPts val="0"/>
              </a:spcAft>
            </a:pPr>
            <a:r>
              <a:rPr lang="en-GB" dirty="0"/>
              <a:t>We used Jira during our INTRA placement and found it to be very helpful so we incorporated the same into designing the system</a:t>
            </a:r>
            <a:endParaRPr dirty="0"/>
          </a:p>
        </p:txBody>
      </p:sp>
    </p:spTree>
    <p:extLst>
      <p:ext uri="{BB962C8B-B14F-4D97-AF65-F5344CB8AC3E}">
        <p14:creationId xmlns:p14="http://schemas.microsoft.com/office/powerpoint/2010/main" val="4553862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7f9262ee2f_0_24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7f9262ee2f_0_24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7f9262ee2f_0_24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7f9262ee2f_0_24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GB" dirty="0"/>
              <a:t>Document on test cases</a:t>
            </a:r>
          </a:p>
          <a:p>
            <a:pPr marL="171450" lvl="0" indent="-171450" algn="l" rtl="0">
              <a:spcBef>
                <a:spcPts val="0"/>
              </a:spcBef>
              <a:spcAft>
                <a:spcPts val="0"/>
              </a:spcAft>
            </a:pPr>
            <a:r>
              <a:rPr lang="en-GB" dirty="0"/>
              <a:t>Following testing</a:t>
            </a:r>
            <a:endParaRPr dirty="0"/>
          </a:p>
        </p:txBody>
      </p:sp>
    </p:spTree>
    <p:extLst>
      <p:ext uri="{BB962C8B-B14F-4D97-AF65-F5344CB8AC3E}">
        <p14:creationId xmlns:p14="http://schemas.microsoft.com/office/powerpoint/2010/main" val="41310874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Introduce the project and ourselves</a:t>
            </a:r>
            <a:endParaRPr dirty="0"/>
          </a:p>
        </p:txBody>
      </p:sp>
    </p:spTree>
    <p:extLst>
      <p:ext uri="{BB962C8B-B14F-4D97-AF65-F5344CB8AC3E}">
        <p14:creationId xmlns:p14="http://schemas.microsoft.com/office/powerpoint/2010/main" val="16270980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GB" dirty="0"/>
              <a:t>For our 4th year project, we wanted to go above and beyond by exploring new and technologies such as blockchain and challenge ourselves to become better.</a:t>
            </a:r>
          </a:p>
          <a:p>
            <a:pPr marL="171450" lvl="0" indent="-171450" algn="l" rtl="0">
              <a:spcBef>
                <a:spcPts val="0"/>
              </a:spcBef>
              <a:spcAft>
                <a:spcPts val="0"/>
              </a:spcAft>
            </a:pPr>
            <a:r>
              <a:rPr lang="en-GB" dirty="0"/>
              <a:t>We recognised that traditional voting systems were too old school, had multiple vulnerabilities that allow for tampering of votes and therefore making the voting system untrustworthy because what's the point if your vote means nothing.</a:t>
            </a:r>
          </a:p>
          <a:p>
            <a:pPr marL="171450" lvl="0" indent="-171450" algn="l" rtl="0">
              <a:spcBef>
                <a:spcPts val="0"/>
              </a:spcBef>
              <a:spcAft>
                <a:spcPts val="0"/>
              </a:spcAft>
            </a:pPr>
            <a:r>
              <a:rPr lang="en-GB" dirty="0"/>
              <a:t>We realised that with blockchain's transparent and immutable technology, we could incorporate a new and modernised system for voting, one in which the user can vote without doubt.</a:t>
            </a:r>
          </a:p>
        </p:txBody>
      </p:sp>
    </p:spTree>
    <p:extLst>
      <p:ext uri="{BB962C8B-B14F-4D97-AF65-F5344CB8AC3E}">
        <p14:creationId xmlns:p14="http://schemas.microsoft.com/office/powerpoint/2010/main" val="2481169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GB" dirty="0"/>
              <a:t>Then we came up with Votegrity, the innovative blockchain-based voting system designed to enhance the transparency, security, and accessibility of election processes. </a:t>
            </a:r>
          </a:p>
          <a:p>
            <a:pPr marL="171450" lvl="0" indent="-171450" algn="l" rtl="0">
              <a:spcBef>
                <a:spcPts val="0"/>
              </a:spcBef>
              <a:spcAft>
                <a:spcPts val="0"/>
              </a:spcAft>
            </a:pPr>
            <a:r>
              <a:rPr lang="en-GB" dirty="0"/>
              <a:t>Votegrity prioritizes user privacy and trust, employing cryptographic techniques to safeguard sensitive information and accommodates various authentication and verification methods.</a:t>
            </a:r>
            <a:endParaRPr dirty="0"/>
          </a:p>
        </p:txBody>
      </p:sp>
    </p:spTree>
    <p:extLst>
      <p:ext uri="{BB962C8B-B14F-4D97-AF65-F5344CB8AC3E}">
        <p14:creationId xmlns:p14="http://schemas.microsoft.com/office/powerpoint/2010/main" val="129480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GB" dirty="0"/>
              <a:t>There was quite a bit of research involved prior to and during the coding process</a:t>
            </a:r>
          </a:p>
          <a:p>
            <a:pPr marL="171450" lvl="0" indent="-171450" algn="l" rtl="0">
              <a:spcBef>
                <a:spcPts val="0"/>
              </a:spcBef>
              <a:spcAft>
                <a:spcPts val="0"/>
              </a:spcAft>
            </a:pPr>
            <a:r>
              <a:rPr lang="en-GB" dirty="0"/>
              <a:t>New languages and frameworks we hadn't used or looked at ever before, displayed on the next slide</a:t>
            </a:r>
          </a:p>
          <a:p>
            <a:pPr marL="171450" lvl="0" indent="-171450" algn="l" rtl="0">
              <a:spcBef>
                <a:spcPts val="0"/>
              </a:spcBef>
              <a:spcAft>
                <a:spcPts val="0"/>
              </a:spcAft>
            </a:pPr>
            <a:r>
              <a:rPr lang="en-GB" dirty="0"/>
              <a:t>We researched how to use tokenisation to authenticate users for every request without having to sign in</a:t>
            </a:r>
          </a:p>
          <a:p>
            <a:pPr marL="171450" lvl="0" indent="-171450" algn="l" rtl="0">
              <a:spcBef>
                <a:spcPts val="0"/>
              </a:spcBef>
              <a:spcAft>
                <a:spcPts val="0"/>
              </a:spcAft>
            </a:pPr>
            <a:r>
              <a:rPr lang="en-GB" dirty="0"/>
              <a:t>How to securely send passwords from the frontend to the server without exposing it to man-in-the-middle attacks and store it in the database in a way that even if the database is exposed, the user's password cannot be known</a:t>
            </a:r>
          </a:p>
          <a:p>
            <a:pPr marL="171450" lvl="0" indent="-171450" algn="l" rtl="0">
              <a:spcBef>
                <a:spcPts val="0"/>
              </a:spcBef>
              <a:spcAft>
                <a:spcPts val="0"/>
              </a:spcAft>
            </a:pPr>
            <a:r>
              <a:rPr lang="en-GB" dirty="0"/>
              <a:t>Look at possible options on how to store the admin's private key securely so that it can never be exposed</a:t>
            </a:r>
          </a:p>
          <a:p>
            <a:pPr marL="171450" lvl="0" indent="-171450" algn="l" rtl="0">
              <a:spcBef>
                <a:spcPts val="0"/>
              </a:spcBef>
              <a:spcAft>
                <a:spcPts val="0"/>
              </a:spcAft>
            </a:pPr>
            <a:r>
              <a:rPr lang="en-GB" dirty="0"/>
              <a:t>Possible server vulnerabilities and how to overcome those problems</a:t>
            </a:r>
          </a:p>
          <a:p>
            <a:pPr marL="171450" lvl="0" indent="-171450" algn="l" rtl="0">
              <a:spcBef>
                <a:spcPts val="0"/>
              </a:spcBef>
              <a:spcAft>
                <a:spcPts val="0"/>
              </a:spcAft>
            </a:pPr>
            <a:r>
              <a:rPr lang="en-GB" dirty="0"/>
              <a:t>How to encrypt the vote/votes into one single number so when it is tallied it's possible to decrypt it back to the original vote or set of votes</a:t>
            </a:r>
          </a:p>
          <a:p>
            <a:pPr marL="171450" lvl="0" indent="-171450" algn="l" rtl="0">
              <a:spcBef>
                <a:spcPts val="0"/>
              </a:spcBef>
              <a:spcAft>
                <a:spcPts val="0"/>
              </a:spcAft>
            </a:pPr>
            <a:r>
              <a:rPr lang="en-GB" dirty="0"/>
              <a:t>How to tally up the votes using homomorphic addition and multiplication</a:t>
            </a:r>
          </a:p>
          <a:p>
            <a:pPr marL="171450" lvl="0" indent="-171450" algn="l" rtl="0">
              <a:spcBef>
                <a:spcPts val="0"/>
              </a:spcBef>
              <a:spcAft>
                <a:spcPts val="0"/>
              </a:spcAft>
            </a:pPr>
            <a:r>
              <a:rPr lang="en-GB" dirty="0"/>
              <a:t>How to blind and sign each vote</a:t>
            </a:r>
            <a:endParaRPr dirty="0"/>
          </a:p>
        </p:txBody>
      </p:sp>
    </p:spTree>
    <p:extLst>
      <p:ext uri="{BB962C8B-B14F-4D97-AF65-F5344CB8AC3E}">
        <p14:creationId xmlns:p14="http://schemas.microsoft.com/office/powerpoint/2010/main" val="1601976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57940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Design 1">
  <p:cSld name="CAPTION_ONLY_1_1">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3">
  <p:cSld name="CAPTION_ONLY_1_1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23"/>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8" name="Google Shape;68;p18"/>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9" name="Google Shape;69;p18"/>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0" name="Google Shape;70;p18"/>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71" name="Google Shape;71;p18"/>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3" name="Google Shape;73;p18"/>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Design">
  <p:cSld name="CAPTION_ONLY_1">
    <p:bg>
      <p:bgPr>
        <a:blipFill>
          <a:blip r:embed="rId2">
            <a:alphaModFix/>
          </a:blip>
          <a:stretch>
            <a:fillRect/>
          </a:stretch>
        </a:blipFill>
        <a:effectLst/>
      </p:bgPr>
    </p:bg>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8" r:id="rId4"/>
    <p:sldLayoutId id="2147483659" r:id="rId5"/>
    <p:sldLayoutId id="2147483662" r:id="rId6"/>
    <p:sldLayoutId id="2147483663" r:id="rId7"/>
    <p:sldLayoutId id="2147483664" r:id="rId8"/>
    <p:sldLayoutId id="2147483666" r:id="rId9"/>
    <p:sldLayoutId id="2147483667"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8.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extLst>
              <a:ext uri="{BEBA8EAE-BF5A-486C-A8C5-ECC9F3942E4B}">
                <a14:imgProps xmlns:a14="http://schemas.microsoft.com/office/drawing/2010/main">
                  <a14:imgLayer r:embed="rId4">
                    <a14:imgEffect>
                      <a14:brightnessContrast bright="-2000"/>
                    </a14:imgEffect>
                  </a14:imgLayer>
                </a14:imgProps>
              </a:ext>
            </a:extLst>
          </a:blip>
          <a:stretch>
            <a:fillRect/>
          </a:stretch>
        </a:blipFill>
        <a:effectLst/>
      </p:bgPr>
    </p:bg>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2175900" y="1950100"/>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t>VOTEGRITY</a:t>
            </a:r>
            <a:endParaRPr dirty="0"/>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63" name="Google Shape;163;p38"/>
          <p:cNvSpPr txBox="1">
            <a:spLocks noGrp="1"/>
          </p:cNvSpPr>
          <p:nvPr>
            <p:ph type="subTitle" idx="1"/>
          </p:nvPr>
        </p:nvSpPr>
        <p:spPr>
          <a:xfrm>
            <a:off x="-4389120" y="4015955"/>
            <a:ext cx="4036741" cy="112754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dirty="0">
                <a:solidFill>
                  <a:schemeClr val="bg1"/>
                </a:solidFill>
              </a:rPr>
              <a:t>Student 1:	Thomas Kelly</a:t>
            </a:r>
          </a:p>
          <a:p>
            <a:pPr marL="0" lvl="0" indent="0" algn="l" rtl="0">
              <a:lnSpc>
                <a:spcPct val="150000"/>
              </a:lnSpc>
              <a:spcBef>
                <a:spcPts val="0"/>
              </a:spcBef>
              <a:spcAft>
                <a:spcPts val="0"/>
              </a:spcAft>
              <a:buNone/>
            </a:pPr>
            <a:r>
              <a:rPr lang="en" b="1" dirty="0">
                <a:solidFill>
                  <a:schemeClr val="bg1"/>
                </a:solidFill>
              </a:rPr>
              <a:t>Student 2:	Rishabdev Sidhu</a:t>
            </a:r>
          </a:p>
          <a:p>
            <a:pPr marL="0" lvl="0" indent="0" algn="l" rtl="0">
              <a:lnSpc>
                <a:spcPct val="150000"/>
              </a:lnSpc>
              <a:spcBef>
                <a:spcPts val="0"/>
              </a:spcBef>
              <a:spcAft>
                <a:spcPts val="0"/>
              </a:spcAft>
              <a:buNone/>
            </a:pPr>
            <a:r>
              <a:rPr lang="en" b="1" dirty="0">
                <a:solidFill>
                  <a:schemeClr val="bg1"/>
                </a:solidFill>
              </a:rPr>
              <a:t>Supervisor:	Prof Geoff Hamilton</a:t>
            </a:r>
            <a:endParaRPr b="1" dirty="0">
              <a:solidFill>
                <a:schemeClr val="bg1"/>
              </a:solidFill>
            </a:endParaRPr>
          </a:p>
        </p:txBody>
      </p:sp>
      <p:sp>
        <p:nvSpPr>
          <p:cNvPr id="6" name="Rectangle 5">
            <a:extLst>
              <a:ext uri="{FF2B5EF4-FFF2-40B4-BE49-F238E27FC236}">
                <a16:creationId xmlns:a16="http://schemas.microsoft.com/office/drawing/2014/main" id="{DAC592EC-B7CB-4FAA-C877-C1DAFDE14184}"/>
              </a:ext>
            </a:extLst>
          </p:cNvPr>
          <p:cNvSpPr/>
          <p:nvPr/>
        </p:nvSpPr>
        <p:spPr>
          <a:xfrm rot="1800000">
            <a:off x="-6871334" y="162857"/>
            <a:ext cx="6881678" cy="708660"/>
          </a:xfrm>
          <a:custGeom>
            <a:avLst/>
            <a:gdLst>
              <a:gd name="connsiteX0" fmla="*/ 0 w 6881678"/>
              <a:gd name="connsiteY0" fmla="*/ 0 h 708660"/>
              <a:gd name="connsiteX1" fmla="*/ 6881678 w 6881678"/>
              <a:gd name="connsiteY1" fmla="*/ 0 h 708660"/>
              <a:gd name="connsiteX2" fmla="*/ 6881678 w 6881678"/>
              <a:gd name="connsiteY2" fmla="*/ 708660 h 708660"/>
              <a:gd name="connsiteX3" fmla="*/ 0 w 6881678"/>
              <a:gd name="connsiteY3" fmla="*/ 708660 h 708660"/>
              <a:gd name="connsiteX4" fmla="*/ 0 w 6881678"/>
              <a:gd name="connsiteY4" fmla="*/ 0 h 708660"/>
              <a:gd name="connsiteX0" fmla="*/ 0 w 6881678"/>
              <a:gd name="connsiteY0" fmla="*/ 0 h 708660"/>
              <a:gd name="connsiteX1" fmla="*/ 6881678 w 6881678"/>
              <a:gd name="connsiteY1" fmla="*/ 0 h 708660"/>
              <a:gd name="connsiteX2" fmla="*/ 5647922 w 6881678"/>
              <a:gd name="connsiteY2" fmla="*/ 705332 h 708660"/>
              <a:gd name="connsiteX3" fmla="*/ 0 w 6881678"/>
              <a:gd name="connsiteY3" fmla="*/ 708660 h 708660"/>
              <a:gd name="connsiteX4" fmla="*/ 0 w 6881678"/>
              <a:gd name="connsiteY4" fmla="*/ 0 h 708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1678" h="708660">
                <a:moveTo>
                  <a:pt x="0" y="0"/>
                </a:moveTo>
                <a:lnTo>
                  <a:pt x="6881678" y="0"/>
                </a:lnTo>
                <a:lnTo>
                  <a:pt x="5647922" y="705332"/>
                </a:lnTo>
                <a:lnTo>
                  <a:pt x="0" y="708660"/>
                </a:lnTo>
                <a:lnTo>
                  <a:pt x="0" y="0"/>
                </a:lnTo>
                <a:close/>
              </a:path>
            </a:pathLst>
          </a:cu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bg2">
                    <a:lumMod val="10000"/>
                  </a:schemeClr>
                </a:solidFill>
              </a:rPr>
              <a:t>0</a:t>
            </a:r>
          </a:p>
        </p:txBody>
      </p:sp>
      <p:sp>
        <p:nvSpPr>
          <p:cNvPr id="7" name="Rectangle 6">
            <a:extLst>
              <a:ext uri="{FF2B5EF4-FFF2-40B4-BE49-F238E27FC236}">
                <a16:creationId xmlns:a16="http://schemas.microsoft.com/office/drawing/2014/main" id="{E4CC33E7-399D-92DC-9EC4-5E33B9909F5D}"/>
              </a:ext>
            </a:extLst>
          </p:cNvPr>
          <p:cNvSpPr/>
          <p:nvPr/>
        </p:nvSpPr>
        <p:spPr>
          <a:xfrm rot="1800000">
            <a:off x="-8532299" y="1016345"/>
            <a:ext cx="6881678" cy="708660"/>
          </a:xfrm>
          <a:custGeom>
            <a:avLst/>
            <a:gdLst>
              <a:gd name="connsiteX0" fmla="*/ 0 w 6881678"/>
              <a:gd name="connsiteY0" fmla="*/ 0 h 708660"/>
              <a:gd name="connsiteX1" fmla="*/ 6881678 w 6881678"/>
              <a:gd name="connsiteY1" fmla="*/ 0 h 708660"/>
              <a:gd name="connsiteX2" fmla="*/ 6881678 w 6881678"/>
              <a:gd name="connsiteY2" fmla="*/ 708660 h 708660"/>
              <a:gd name="connsiteX3" fmla="*/ 0 w 6881678"/>
              <a:gd name="connsiteY3" fmla="*/ 708660 h 708660"/>
              <a:gd name="connsiteX4" fmla="*/ 0 w 6881678"/>
              <a:gd name="connsiteY4" fmla="*/ 0 h 708660"/>
              <a:gd name="connsiteX0" fmla="*/ 0 w 6881678"/>
              <a:gd name="connsiteY0" fmla="*/ 0 h 708660"/>
              <a:gd name="connsiteX1" fmla="*/ 6881678 w 6881678"/>
              <a:gd name="connsiteY1" fmla="*/ 0 h 708660"/>
              <a:gd name="connsiteX2" fmla="*/ 5647923 w 6881678"/>
              <a:gd name="connsiteY2" fmla="*/ 705332 h 708660"/>
              <a:gd name="connsiteX3" fmla="*/ 0 w 6881678"/>
              <a:gd name="connsiteY3" fmla="*/ 708660 h 708660"/>
              <a:gd name="connsiteX4" fmla="*/ 0 w 6881678"/>
              <a:gd name="connsiteY4" fmla="*/ 0 h 708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1678" h="708660">
                <a:moveTo>
                  <a:pt x="0" y="0"/>
                </a:moveTo>
                <a:lnTo>
                  <a:pt x="6881678" y="0"/>
                </a:lnTo>
                <a:lnTo>
                  <a:pt x="5647923" y="705332"/>
                </a:lnTo>
                <a:lnTo>
                  <a:pt x="0" y="708660"/>
                </a:lnTo>
                <a:lnTo>
                  <a:pt x="0" y="0"/>
                </a:lnTo>
                <a:close/>
              </a:path>
            </a:pathLst>
          </a:cu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bg2">
                    <a:lumMod val="10000"/>
                  </a:schemeClr>
                </a:solidFill>
              </a:rPr>
              <a:t>2</a:t>
            </a:r>
          </a:p>
        </p:txBody>
      </p:sp>
      <p:sp>
        <p:nvSpPr>
          <p:cNvPr id="8" name="Rectangle 7">
            <a:extLst>
              <a:ext uri="{FF2B5EF4-FFF2-40B4-BE49-F238E27FC236}">
                <a16:creationId xmlns:a16="http://schemas.microsoft.com/office/drawing/2014/main" id="{144CA0A1-2927-15E9-654A-9551AA5F2BF5}"/>
              </a:ext>
            </a:extLst>
          </p:cNvPr>
          <p:cNvSpPr/>
          <p:nvPr/>
        </p:nvSpPr>
        <p:spPr>
          <a:xfrm rot="1800000">
            <a:off x="4552340" y="7669888"/>
            <a:ext cx="6881678" cy="708660"/>
          </a:xfrm>
          <a:custGeom>
            <a:avLst/>
            <a:gdLst>
              <a:gd name="connsiteX0" fmla="*/ 0 w 6881678"/>
              <a:gd name="connsiteY0" fmla="*/ 0 h 708660"/>
              <a:gd name="connsiteX1" fmla="*/ 6881678 w 6881678"/>
              <a:gd name="connsiteY1" fmla="*/ 0 h 708660"/>
              <a:gd name="connsiteX2" fmla="*/ 6881678 w 6881678"/>
              <a:gd name="connsiteY2" fmla="*/ 708660 h 708660"/>
              <a:gd name="connsiteX3" fmla="*/ 0 w 6881678"/>
              <a:gd name="connsiteY3" fmla="*/ 708660 h 708660"/>
              <a:gd name="connsiteX4" fmla="*/ 0 w 6881678"/>
              <a:gd name="connsiteY4" fmla="*/ 0 h 708660"/>
              <a:gd name="connsiteX0" fmla="*/ 1247635 w 6881678"/>
              <a:gd name="connsiteY0" fmla="*/ 7046 h 708660"/>
              <a:gd name="connsiteX1" fmla="*/ 6881678 w 6881678"/>
              <a:gd name="connsiteY1" fmla="*/ 0 h 708660"/>
              <a:gd name="connsiteX2" fmla="*/ 6881678 w 6881678"/>
              <a:gd name="connsiteY2" fmla="*/ 708660 h 708660"/>
              <a:gd name="connsiteX3" fmla="*/ 0 w 6881678"/>
              <a:gd name="connsiteY3" fmla="*/ 708660 h 708660"/>
              <a:gd name="connsiteX4" fmla="*/ 1247635 w 6881678"/>
              <a:gd name="connsiteY4" fmla="*/ 7046 h 708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1678" h="708660">
                <a:moveTo>
                  <a:pt x="1247635" y="7046"/>
                </a:moveTo>
                <a:lnTo>
                  <a:pt x="6881678" y="0"/>
                </a:lnTo>
                <a:lnTo>
                  <a:pt x="6881678" y="708660"/>
                </a:lnTo>
                <a:lnTo>
                  <a:pt x="0" y="708660"/>
                </a:lnTo>
                <a:lnTo>
                  <a:pt x="1247635" y="7046"/>
                </a:lnTo>
                <a:close/>
              </a:path>
            </a:pathLst>
          </a:cu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bg2">
                    <a:lumMod val="10000"/>
                  </a:schemeClr>
                </a:solidFill>
              </a:rPr>
              <a:t>1</a:t>
            </a:r>
          </a:p>
        </p:txBody>
      </p:sp>
      <p:sp>
        <p:nvSpPr>
          <p:cNvPr id="9" name="Rectangle 8">
            <a:extLst>
              <a:ext uri="{FF2B5EF4-FFF2-40B4-BE49-F238E27FC236}">
                <a16:creationId xmlns:a16="http://schemas.microsoft.com/office/drawing/2014/main" id="{4C2BDAAD-B84C-24EF-83CA-703A66ED9429}"/>
              </a:ext>
            </a:extLst>
          </p:cNvPr>
          <p:cNvSpPr/>
          <p:nvPr/>
        </p:nvSpPr>
        <p:spPr>
          <a:xfrm rot="1800000">
            <a:off x="1979144" y="7994074"/>
            <a:ext cx="6881678" cy="713134"/>
          </a:xfrm>
          <a:custGeom>
            <a:avLst/>
            <a:gdLst>
              <a:gd name="connsiteX0" fmla="*/ 0 w 6881678"/>
              <a:gd name="connsiteY0" fmla="*/ 0 h 708660"/>
              <a:gd name="connsiteX1" fmla="*/ 6881678 w 6881678"/>
              <a:gd name="connsiteY1" fmla="*/ 0 h 708660"/>
              <a:gd name="connsiteX2" fmla="*/ 6881678 w 6881678"/>
              <a:gd name="connsiteY2" fmla="*/ 708660 h 708660"/>
              <a:gd name="connsiteX3" fmla="*/ 0 w 6881678"/>
              <a:gd name="connsiteY3" fmla="*/ 708660 h 708660"/>
              <a:gd name="connsiteX4" fmla="*/ 0 w 6881678"/>
              <a:gd name="connsiteY4" fmla="*/ 0 h 708660"/>
              <a:gd name="connsiteX0" fmla="*/ 1287910 w 6881678"/>
              <a:gd name="connsiteY0" fmla="*/ 0 h 713134"/>
              <a:gd name="connsiteX1" fmla="*/ 6881678 w 6881678"/>
              <a:gd name="connsiteY1" fmla="*/ 4474 h 713134"/>
              <a:gd name="connsiteX2" fmla="*/ 6881678 w 6881678"/>
              <a:gd name="connsiteY2" fmla="*/ 713134 h 713134"/>
              <a:gd name="connsiteX3" fmla="*/ 0 w 6881678"/>
              <a:gd name="connsiteY3" fmla="*/ 713134 h 713134"/>
              <a:gd name="connsiteX4" fmla="*/ 1287910 w 6881678"/>
              <a:gd name="connsiteY4" fmla="*/ 0 h 713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1678" h="713134">
                <a:moveTo>
                  <a:pt x="1287910" y="0"/>
                </a:moveTo>
                <a:lnTo>
                  <a:pt x="6881678" y="4474"/>
                </a:lnTo>
                <a:lnTo>
                  <a:pt x="6881678" y="713134"/>
                </a:lnTo>
                <a:lnTo>
                  <a:pt x="0" y="713134"/>
                </a:lnTo>
                <a:lnTo>
                  <a:pt x="1287910" y="0"/>
                </a:lnTo>
                <a:close/>
              </a:path>
            </a:pathLst>
          </a:cu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bg2">
                    <a:lumMod val="10000"/>
                  </a:schemeClr>
                </a:solidFill>
              </a:rPr>
              <a:t>3</a:t>
            </a:r>
          </a:p>
        </p:txBody>
      </p:sp>
      <p:grpSp>
        <p:nvGrpSpPr>
          <p:cNvPr id="10" name="Group 9">
            <a:extLst>
              <a:ext uri="{FF2B5EF4-FFF2-40B4-BE49-F238E27FC236}">
                <a16:creationId xmlns:a16="http://schemas.microsoft.com/office/drawing/2014/main" id="{A4AEFC9D-E562-3FA1-200A-112B7996BA93}"/>
              </a:ext>
            </a:extLst>
          </p:cNvPr>
          <p:cNvGrpSpPr/>
          <p:nvPr/>
        </p:nvGrpSpPr>
        <p:grpSpPr>
          <a:xfrm>
            <a:off x="6878872" y="5297301"/>
            <a:ext cx="4594204" cy="2740398"/>
            <a:chOff x="5445760" y="3763818"/>
            <a:chExt cx="4594204" cy="2740398"/>
          </a:xfrm>
          <a:solidFill>
            <a:schemeClr val="tx1">
              <a:lumMod val="75000"/>
            </a:schemeClr>
          </a:solidFill>
        </p:grpSpPr>
        <p:sp>
          <p:nvSpPr>
            <p:cNvPr id="11" name="Hexagon 10">
              <a:extLst>
                <a:ext uri="{FF2B5EF4-FFF2-40B4-BE49-F238E27FC236}">
                  <a16:creationId xmlns:a16="http://schemas.microsoft.com/office/drawing/2014/main" id="{C630EB89-F9CF-80AE-CF39-BA13A4C3D0E0}"/>
                </a:ext>
              </a:extLst>
            </p:cNvPr>
            <p:cNvSpPr/>
            <p:nvPr/>
          </p:nvSpPr>
          <p:spPr>
            <a:xfrm>
              <a:off x="5445760" y="4815840"/>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Hexagon 11">
              <a:extLst>
                <a:ext uri="{FF2B5EF4-FFF2-40B4-BE49-F238E27FC236}">
                  <a16:creationId xmlns:a16="http://schemas.microsoft.com/office/drawing/2014/main" id="{AE3EC067-F6BD-5362-E058-90AD7848CD1A}"/>
                </a:ext>
              </a:extLst>
            </p:cNvPr>
            <p:cNvSpPr/>
            <p:nvPr/>
          </p:nvSpPr>
          <p:spPr>
            <a:xfrm>
              <a:off x="6090057" y="4465166"/>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Hexagon 12">
              <a:extLst>
                <a:ext uri="{FF2B5EF4-FFF2-40B4-BE49-F238E27FC236}">
                  <a16:creationId xmlns:a16="http://schemas.microsoft.com/office/drawing/2014/main" id="{AE8DE2C8-0B39-7DF6-8347-301154748D7B}"/>
                </a:ext>
              </a:extLst>
            </p:cNvPr>
            <p:cNvSpPr/>
            <p:nvPr/>
          </p:nvSpPr>
          <p:spPr>
            <a:xfrm>
              <a:off x="6090057" y="516234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Hexagon 13">
              <a:extLst>
                <a:ext uri="{FF2B5EF4-FFF2-40B4-BE49-F238E27FC236}">
                  <a16:creationId xmlns:a16="http://schemas.microsoft.com/office/drawing/2014/main" id="{2317559C-D6A4-8CB1-9A9E-882240E6527A}"/>
                </a:ext>
              </a:extLst>
            </p:cNvPr>
            <p:cNvSpPr/>
            <p:nvPr/>
          </p:nvSpPr>
          <p:spPr>
            <a:xfrm>
              <a:off x="6734354" y="4811667"/>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Hexagon 14">
              <a:extLst>
                <a:ext uri="{FF2B5EF4-FFF2-40B4-BE49-F238E27FC236}">
                  <a16:creationId xmlns:a16="http://schemas.microsoft.com/office/drawing/2014/main" id="{22232713-6092-6D96-8A4D-1A603CE5FED3}"/>
                </a:ext>
              </a:extLst>
            </p:cNvPr>
            <p:cNvSpPr/>
            <p:nvPr/>
          </p:nvSpPr>
          <p:spPr>
            <a:xfrm>
              <a:off x="6736228" y="4114492"/>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Hexagon 15">
              <a:extLst>
                <a:ext uri="{FF2B5EF4-FFF2-40B4-BE49-F238E27FC236}">
                  <a16:creationId xmlns:a16="http://schemas.microsoft.com/office/drawing/2014/main" id="{B6FD40BB-E025-09E6-AE01-A31640BA9D7A}"/>
                </a:ext>
              </a:extLst>
            </p:cNvPr>
            <p:cNvSpPr/>
            <p:nvPr/>
          </p:nvSpPr>
          <p:spPr>
            <a:xfrm>
              <a:off x="7380525" y="3763818"/>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Hexagon 16">
              <a:extLst>
                <a:ext uri="{FF2B5EF4-FFF2-40B4-BE49-F238E27FC236}">
                  <a16:creationId xmlns:a16="http://schemas.microsoft.com/office/drawing/2014/main" id="{989C3118-097F-21E3-6A2A-26DC6DF9279E}"/>
                </a:ext>
              </a:extLst>
            </p:cNvPr>
            <p:cNvSpPr/>
            <p:nvPr/>
          </p:nvSpPr>
          <p:spPr>
            <a:xfrm>
              <a:off x="7380525" y="4460993"/>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Hexagon 17">
              <a:extLst>
                <a:ext uri="{FF2B5EF4-FFF2-40B4-BE49-F238E27FC236}">
                  <a16:creationId xmlns:a16="http://schemas.microsoft.com/office/drawing/2014/main" id="{2D770994-BAB8-E49B-6BFE-52678AF8535A}"/>
                </a:ext>
              </a:extLst>
            </p:cNvPr>
            <p:cNvSpPr/>
            <p:nvPr/>
          </p:nvSpPr>
          <p:spPr>
            <a:xfrm>
              <a:off x="8024822" y="4110319"/>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Hexagon 18">
              <a:extLst>
                <a:ext uri="{FF2B5EF4-FFF2-40B4-BE49-F238E27FC236}">
                  <a16:creationId xmlns:a16="http://schemas.microsoft.com/office/drawing/2014/main" id="{DBA4EDF9-2088-25FB-3A79-2C5ABE32014D}"/>
                </a:ext>
              </a:extLst>
            </p:cNvPr>
            <p:cNvSpPr/>
            <p:nvPr/>
          </p:nvSpPr>
          <p:spPr>
            <a:xfrm>
              <a:off x="6734354" y="5513015"/>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Hexagon 19">
              <a:extLst>
                <a:ext uri="{FF2B5EF4-FFF2-40B4-BE49-F238E27FC236}">
                  <a16:creationId xmlns:a16="http://schemas.microsoft.com/office/drawing/2014/main" id="{63014764-B915-4985-9001-C7DCB5F1F09A}"/>
                </a:ext>
              </a:extLst>
            </p:cNvPr>
            <p:cNvSpPr/>
            <p:nvPr/>
          </p:nvSpPr>
          <p:spPr>
            <a:xfrm>
              <a:off x="7378651" y="516234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Hexagon 20">
              <a:extLst>
                <a:ext uri="{FF2B5EF4-FFF2-40B4-BE49-F238E27FC236}">
                  <a16:creationId xmlns:a16="http://schemas.microsoft.com/office/drawing/2014/main" id="{9FF8887D-C64F-0DDB-AF63-09DBEA3F8E60}"/>
                </a:ext>
              </a:extLst>
            </p:cNvPr>
            <p:cNvSpPr/>
            <p:nvPr/>
          </p:nvSpPr>
          <p:spPr>
            <a:xfrm>
              <a:off x="7378651" y="5859516"/>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Hexagon 21">
              <a:extLst>
                <a:ext uri="{FF2B5EF4-FFF2-40B4-BE49-F238E27FC236}">
                  <a16:creationId xmlns:a16="http://schemas.microsoft.com/office/drawing/2014/main" id="{ED53C261-FAC3-692C-94EF-1C4AB319CFA3}"/>
                </a:ext>
              </a:extLst>
            </p:cNvPr>
            <p:cNvSpPr/>
            <p:nvPr/>
          </p:nvSpPr>
          <p:spPr>
            <a:xfrm>
              <a:off x="8022948" y="5508842"/>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Hexagon 22">
              <a:extLst>
                <a:ext uri="{FF2B5EF4-FFF2-40B4-BE49-F238E27FC236}">
                  <a16:creationId xmlns:a16="http://schemas.microsoft.com/office/drawing/2014/main" id="{6D909424-5D09-A4A4-F440-E151B60AC697}"/>
                </a:ext>
              </a:extLst>
            </p:cNvPr>
            <p:cNvSpPr/>
            <p:nvPr/>
          </p:nvSpPr>
          <p:spPr>
            <a:xfrm>
              <a:off x="8003518" y="4807494"/>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Hexagon 23">
              <a:extLst>
                <a:ext uri="{FF2B5EF4-FFF2-40B4-BE49-F238E27FC236}">
                  <a16:creationId xmlns:a16="http://schemas.microsoft.com/office/drawing/2014/main" id="{0B1332BF-551F-69F7-BA58-5156305B6538}"/>
                </a:ext>
              </a:extLst>
            </p:cNvPr>
            <p:cNvSpPr/>
            <p:nvPr/>
          </p:nvSpPr>
          <p:spPr>
            <a:xfrm>
              <a:off x="8647815" y="4456820"/>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Hexagon 24">
              <a:extLst>
                <a:ext uri="{FF2B5EF4-FFF2-40B4-BE49-F238E27FC236}">
                  <a16:creationId xmlns:a16="http://schemas.microsoft.com/office/drawing/2014/main" id="{266AC3D4-7934-A2A6-8B7D-E726776BE088}"/>
                </a:ext>
              </a:extLst>
            </p:cNvPr>
            <p:cNvSpPr/>
            <p:nvPr/>
          </p:nvSpPr>
          <p:spPr>
            <a:xfrm>
              <a:off x="8647815" y="5153995"/>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Hexagon 25">
              <a:extLst>
                <a:ext uri="{FF2B5EF4-FFF2-40B4-BE49-F238E27FC236}">
                  <a16:creationId xmlns:a16="http://schemas.microsoft.com/office/drawing/2014/main" id="{23DE38A5-0CC4-CDDA-7038-A51E8F0A23C9}"/>
                </a:ext>
              </a:extLst>
            </p:cNvPr>
            <p:cNvSpPr/>
            <p:nvPr/>
          </p:nvSpPr>
          <p:spPr>
            <a:xfrm>
              <a:off x="9292112" y="480332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875731636"/>
      </p:ext>
    </p:extLst>
  </p:cSld>
  <p:clrMapOvr>
    <a:masterClrMapping/>
  </p:clrMapOvr>
  <p:timing>
    <p:tnLst>
      <p:par>
        <p:cTn id="1" dur="indefinite" restart="never" nodeType="tmRoot">
          <p:childTnLst>
            <p:par>
              <p:cTn id="2"/>
            </p:par>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Technologies</a:t>
            </a:r>
            <a:endParaRPr dirty="0"/>
          </a:p>
        </p:txBody>
      </p:sp>
      <p:cxnSp>
        <p:nvCxnSpPr>
          <p:cNvPr id="234" name="Google Shape;234;p46"/>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Picture 4" descr="A green and blue triangle&#10;&#10;Description automatically generated">
            <a:extLst>
              <a:ext uri="{FF2B5EF4-FFF2-40B4-BE49-F238E27FC236}">
                <a16:creationId xmlns:a16="http://schemas.microsoft.com/office/drawing/2014/main" id="{1ECE007E-290B-0C62-AA5F-686AF59B2B07}"/>
              </a:ext>
            </a:extLst>
          </p:cNvPr>
          <p:cNvPicPr>
            <a:picLocks noChangeAspect="1"/>
          </p:cNvPicPr>
          <p:nvPr/>
        </p:nvPicPr>
        <p:blipFill>
          <a:blip r:embed="rId3"/>
          <a:stretch>
            <a:fillRect/>
          </a:stretch>
        </p:blipFill>
        <p:spPr>
          <a:xfrm>
            <a:off x="2272429" y="3371272"/>
            <a:ext cx="813324" cy="704743"/>
          </a:xfrm>
          <a:prstGeom prst="rect">
            <a:avLst/>
          </a:prstGeom>
        </p:spPr>
      </p:pic>
      <p:pic>
        <p:nvPicPr>
          <p:cNvPr id="9" name="Picture 8" descr="A group of logos on a black background&#10;&#10;Description automatically generated">
            <a:extLst>
              <a:ext uri="{FF2B5EF4-FFF2-40B4-BE49-F238E27FC236}">
                <a16:creationId xmlns:a16="http://schemas.microsoft.com/office/drawing/2014/main" id="{6B26BB85-252A-6A2F-0EF4-23663B066E38}"/>
              </a:ext>
            </a:extLst>
          </p:cNvPr>
          <p:cNvPicPr>
            <a:picLocks noChangeAspect="1"/>
          </p:cNvPicPr>
          <p:nvPr/>
        </p:nvPicPr>
        <p:blipFill>
          <a:blip r:embed="rId4"/>
          <a:stretch>
            <a:fillRect/>
          </a:stretch>
        </p:blipFill>
        <p:spPr>
          <a:xfrm>
            <a:off x="197043" y="4168975"/>
            <a:ext cx="1314621" cy="804179"/>
          </a:xfrm>
          <a:prstGeom prst="rect">
            <a:avLst/>
          </a:prstGeom>
        </p:spPr>
      </p:pic>
      <p:pic>
        <p:nvPicPr>
          <p:cNvPr id="11" name="Picture 10" descr="A blue circle with a white diamond&#10;&#10;Description automatically generated">
            <a:extLst>
              <a:ext uri="{FF2B5EF4-FFF2-40B4-BE49-F238E27FC236}">
                <a16:creationId xmlns:a16="http://schemas.microsoft.com/office/drawing/2014/main" id="{1188D3CD-3F94-82BD-0F20-E55BFB233A41}"/>
              </a:ext>
            </a:extLst>
          </p:cNvPr>
          <p:cNvPicPr>
            <a:picLocks noChangeAspect="1"/>
          </p:cNvPicPr>
          <p:nvPr/>
        </p:nvPicPr>
        <p:blipFill>
          <a:blip r:embed="rId5"/>
          <a:stretch>
            <a:fillRect/>
          </a:stretch>
        </p:blipFill>
        <p:spPr>
          <a:xfrm>
            <a:off x="4145020" y="2459518"/>
            <a:ext cx="844660" cy="844660"/>
          </a:xfrm>
          <a:prstGeom prst="rect">
            <a:avLst/>
          </a:prstGeom>
        </p:spPr>
      </p:pic>
      <p:pic>
        <p:nvPicPr>
          <p:cNvPr id="13" name="Picture 12" descr="A black and grey logo&#10;&#10;Description automatically generated">
            <a:extLst>
              <a:ext uri="{FF2B5EF4-FFF2-40B4-BE49-F238E27FC236}">
                <a16:creationId xmlns:a16="http://schemas.microsoft.com/office/drawing/2014/main" id="{BF7A4045-331A-0D7B-1822-71A4B6BFBD00}"/>
              </a:ext>
            </a:extLst>
          </p:cNvPr>
          <p:cNvPicPr>
            <a:picLocks noChangeAspect="1"/>
          </p:cNvPicPr>
          <p:nvPr/>
        </p:nvPicPr>
        <p:blipFill rotWithShape="1">
          <a:blip r:embed="rId6"/>
          <a:srcRect l="9609" r="64679"/>
          <a:stretch/>
        </p:blipFill>
        <p:spPr>
          <a:xfrm>
            <a:off x="4248178" y="4018077"/>
            <a:ext cx="638347" cy="1043282"/>
          </a:xfrm>
          <a:prstGeom prst="rect">
            <a:avLst/>
          </a:prstGeom>
        </p:spPr>
      </p:pic>
      <p:pic>
        <p:nvPicPr>
          <p:cNvPr id="16" name="Picture 15" descr="A white lightning bolt in a blue circle&#10;&#10;Description automatically generated">
            <a:extLst>
              <a:ext uri="{FF2B5EF4-FFF2-40B4-BE49-F238E27FC236}">
                <a16:creationId xmlns:a16="http://schemas.microsoft.com/office/drawing/2014/main" id="{88424504-8DDF-F555-A945-F1A848DD3659}"/>
              </a:ext>
            </a:extLst>
          </p:cNvPr>
          <p:cNvPicPr>
            <a:picLocks noChangeAspect="1"/>
          </p:cNvPicPr>
          <p:nvPr/>
        </p:nvPicPr>
        <p:blipFill>
          <a:blip r:embed="rId7"/>
          <a:stretch>
            <a:fillRect/>
          </a:stretch>
        </p:blipFill>
        <p:spPr>
          <a:xfrm>
            <a:off x="2134810" y="1556680"/>
            <a:ext cx="1106839" cy="1106839"/>
          </a:xfrm>
          <a:prstGeom prst="rect">
            <a:avLst/>
          </a:prstGeom>
        </p:spPr>
      </p:pic>
      <p:pic>
        <p:nvPicPr>
          <p:cNvPr id="18" name="Picture 17" descr="A yellow cloud with black text&#10;&#10;Description automatically generated">
            <a:extLst>
              <a:ext uri="{FF2B5EF4-FFF2-40B4-BE49-F238E27FC236}">
                <a16:creationId xmlns:a16="http://schemas.microsoft.com/office/drawing/2014/main" id="{8D54F69F-495C-65FA-4420-53113C8C5F6F}"/>
              </a:ext>
            </a:extLst>
          </p:cNvPr>
          <p:cNvPicPr>
            <a:picLocks noChangeAspect="1"/>
          </p:cNvPicPr>
          <p:nvPr/>
        </p:nvPicPr>
        <p:blipFill>
          <a:blip r:embed="rId8"/>
          <a:stretch>
            <a:fillRect/>
          </a:stretch>
        </p:blipFill>
        <p:spPr>
          <a:xfrm>
            <a:off x="3992616" y="877801"/>
            <a:ext cx="1149465" cy="711401"/>
          </a:xfrm>
          <a:prstGeom prst="rect">
            <a:avLst/>
          </a:prstGeom>
        </p:spPr>
      </p:pic>
      <p:pic>
        <p:nvPicPr>
          <p:cNvPr id="20" name="Picture 19" descr="A logo with a black background&#10;&#10;Description automatically generated">
            <a:extLst>
              <a:ext uri="{FF2B5EF4-FFF2-40B4-BE49-F238E27FC236}">
                <a16:creationId xmlns:a16="http://schemas.microsoft.com/office/drawing/2014/main" id="{9FEFB79A-414C-EA8D-D3F7-2D3AA4E67DDD}"/>
              </a:ext>
            </a:extLst>
          </p:cNvPr>
          <p:cNvPicPr>
            <a:picLocks noChangeAspect="1"/>
          </p:cNvPicPr>
          <p:nvPr/>
        </p:nvPicPr>
        <p:blipFill>
          <a:blip r:embed="rId9"/>
          <a:stretch>
            <a:fillRect/>
          </a:stretch>
        </p:blipFill>
        <p:spPr>
          <a:xfrm>
            <a:off x="283178" y="2352215"/>
            <a:ext cx="1175787" cy="1000070"/>
          </a:xfrm>
          <a:prstGeom prst="rect">
            <a:avLst/>
          </a:prstGeom>
        </p:spPr>
      </p:pic>
      <p:pic>
        <p:nvPicPr>
          <p:cNvPr id="22" name="Picture 21" descr="A yellow helmet with a black diamond on it&#10;&#10;Description automatically generated">
            <a:extLst>
              <a:ext uri="{FF2B5EF4-FFF2-40B4-BE49-F238E27FC236}">
                <a16:creationId xmlns:a16="http://schemas.microsoft.com/office/drawing/2014/main" id="{33187DB9-CE42-F862-05C7-960A14545A14}"/>
              </a:ext>
            </a:extLst>
          </p:cNvPr>
          <p:cNvPicPr>
            <a:picLocks noChangeAspect="1"/>
          </p:cNvPicPr>
          <p:nvPr/>
        </p:nvPicPr>
        <p:blipFill>
          <a:blip r:embed="rId10"/>
          <a:stretch>
            <a:fillRect/>
          </a:stretch>
        </p:blipFill>
        <p:spPr>
          <a:xfrm>
            <a:off x="7978757" y="2352215"/>
            <a:ext cx="996386" cy="996386"/>
          </a:xfrm>
          <a:prstGeom prst="rect">
            <a:avLst/>
          </a:prstGeom>
        </p:spPr>
      </p:pic>
      <p:pic>
        <p:nvPicPr>
          <p:cNvPr id="24" name="Picture 23" descr="A white figure in a helmet&#10;&#10;Description automatically generated">
            <a:extLst>
              <a:ext uri="{FF2B5EF4-FFF2-40B4-BE49-F238E27FC236}">
                <a16:creationId xmlns:a16="http://schemas.microsoft.com/office/drawing/2014/main" id="{22C7B1F0-2827-E880-EA3F-691C87F35ECD}"/>
              </a:ext>
            </a:extLst>
          </p:cNvPr>
          <p:cNvPicPr>
            <a:picLocks noChangeAspect="1"/>
          </p:cNvPicPr>
          <p:nvPr/>
        </p:nvPicPr>
        <p:blipFill>
          <a:blip r:embed="rId11"/>
          <a:stretch>
            <a:fillRect/>
          </a:stretch>
        </p:blipFill>
        <p:spPr>
          <a:xfrm>
            <a:off x="6329180" y="1650086"/>
            <a:ext cx="896287" cy="896287"/>
          </a:xfrm>
          <a:prstGeom prst="rect">
            <a:avLst/>
          </a:prstGeom>
        </p:spPr>
      </p:pic>
      <p:pic>
        <p:nvPicPr>
          <p:cNvPr id="26" name="Picture 25" descr="A blue and black logo&#10;&#10;Description automatically generated">
            <a:extLst>
              <a:ext uri="{FF2B5EF4-FFF2-40B4-BE49-F238E27FC236}">
                <a16:creationId xmlns:a16="http://schemas.microsoft.com/office/drawing/2014/main" id="{63028518-ED27-DC80-52B2-3C567BEA9944}"/>
              </a:ext>
            </a:extLst>
          </p:cNvPr>
          <p:cNvPicPr>
            <a:picLocks noChangeAspect="1"/>
          </p:cNvPicPr>
          <p:nvPr/>
        </p:nvPicPr>
        <p:blipFill>
          <a:blip r:embed="rId12"/>
          <a:stretch>
            <a:fillRect/>
          </a:stretch>
        </p:blipFill>
        <p:spPr>
          <a:xfrm>
            <a:off x="6350253" y="3371272"/>
            <a:ext cx="829865" cy="719216"/>
          </a:xfrm>
          <a:prstGeom prst="rect">
            <a:avLst/>
          </a:prstGeom>
        </p:spPr>
      </p:pic>
      <p:sp>
        <p:nvSpPr>
          <p:cNvPr id="2" name="Google Shape;1957;p54">
            <a:extLst>
              <a:ext uri="{FF2B5EF4-FFF2-40B4-BE49-F238E27FC236}">
                <a16:creationId xmlns:a16="http://schemas.microsoft.com/office/drawing/2014/main" id="{F675D457-05B4-FEFC-83F8-EB2388AE0D4D}"/>
              </a:ext>
            </a:extLst>
          </p:cNvPr>
          <p:cNvSpPr txBox="1">
            <a:spLocks/>
          </p:cNvSpPr>
          <p:nvPr/>
        </p:nvSpPr>
        <p:spPr>
          <a:xfrm>
            <a:off x="-259689" y="3669777"/>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Node </a:t>
            </a:r>
            <a:r>
              <a:rPr lang="en-GB" sz="1400" dirty="0" err="1"/>
              <a:t>js</a:t>
            </a:r>
            <a:endParaRPr lang="en-GB" sz="1400" dirty="0"/>
          </a:p>
        </p:txBody>
      </p:sp>
      <p:sp>
        <p:nvSpPr>
          <p:cNvPr id="3" name="Google Shape;1957;p54">
            <a:extLst>
              <a:ext uri="{FF2B5EF4-FFF2-40B4-BE49-F238E27FC236}">
                <a16:creationId xmlns:a16="http://schemas.microsoft.com/office/drawing/2014/main" id="{DE6A755B-EC9D-1F66-6921-69808E69EF62}"/>
              </a:ext>
            </a:extLst>
          </p:cNvPr>
          <p:cNvSpPr txBox="1">
            <a:spLocks/>
          </p:cNvSpPr>
          <p:nvPr/>
        </p:nvSpPr>
        <p:spPr>
          <a:xfrm>
            <a:off x="3436586" y="508235"/>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AWS</a:t>
            </a:r>
          </a:p>
        </p:txBody>
      </p:sp>
      <p:sp>
        <p:nvSpPr>
          <p:cNvPr id="4" name="Google Shape;1957;p54">
            <a:extLst>
              <a:ext uri="{FF2B5EF4-FFF2-40B4-BE49-F238E27FC236}">
                <a16:creationId xmlns:a16="http://schemas.microsoft.com/office/drawing/2014/main" id="{5D58C7B5-E95C-21A9-AD64-1320C002C24F}"/>
              </a:ext>
            </a:extLst>
          </p:cNvPr>
          <p:cNvSpPr txBox="1">
            <a:spLocks/>
          </p:cNvSpPr>
          <p:nvPr/>
        </p:nvSpPr>
        <p:spPr>
          <a:xfrm>
            <a:off x="1562137" y="3009158"/>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Vue </a:t>
            </a:r>
            <a:r>
              <a:rPr lang="en-GB" sz="1400" dirty="0" err="1"/>
              <a:t>js</a:t>
            </a:r>
            <a:endParaRPr lang="en-GB" sz="1400" dirty="0"/>
          </a:p>
        </p:txBody>
      </p:sp>
      <p:sp>
        <p:nvSpPr>
          <p:cNvPr id="6" name="Google Shape;1957;p54">
            <a:extLst>
              <a:ext uri="{FF2B5EF4-FFF2-40B4-BE49-F238E27FC236}">
                <a16:creationId xmlns:a16="http://schemas.microsoft.com/office/drawing/2014/main" id="{3D5DF0CE-61F8-4806-F37D-B5C9C4371610}"/>
              </a:ext>
            </a:extLst>
          </p:cNvPr>
          <p:cNvSpPr txBox="1">
            <a:spLocks/>
          </p:cNvSpPr>
          <p:nvPr/>
        </p:nvSpPr>
        <p:spPr>
          <a:xfrm>
            <a:off x="3436589" y="3709733"/>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Solidity</a:t>
            </a:r>
          </a:p>
        </p:txBody>
      </p:sp>
      <p:sp>
        <p:nvSpPr>
          <p:cNvPr id="7" name="Google Shape;1957;p54">
            <a:extLst>
              <a:ext uri="{FF2B5EF4-FFF2-40B4-BE49-F238E27FC236}">
                <a16:creationId xmlns:a16="http://schemas.microsoft.com/office/drawing/2014/main" id="{DEB2D3B0-DB2D-1A1C-0B2C-9980C40CB7C9}"/>
              </a:ext>
            </a:extLst>
          </p:cNvPr>
          <p:cNvSpPr txBox="1">
            <a:spLocks/>
          </p:cNvSpPr>
          <p:nvPr/>
        </p:nvSpPr>
        <p:spPr>
          <a:xfrm>
            <a:off x="3436588" y="2068686"/>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EVM</a:t>
            </a:r>
          </a:p>
        </p:txBody>
      </p:sp>
      <p:sp>
        <p:nvSpPr>
          <p:cNvPr id="8" name="Google Shape;1957;p54">
            <a:extLst>
              <a:ext uri="{FF2B5EF4-FFF2-40B4-BE49-F238E27FC236}">
                <a16:creationId xmlns:a16="http://schemas.microsoft.com/office/drawing/2014/main" id="{2252F7F0-04A9-23C4-6D78-472C4B6A42CA}"/>
              </a:ext>
            </a:extLst>
          </p:cNvPr>
          <p:cNvSpPr txBox="1">
            <a:spLocks/>
          </p:cNvSpPr>
          <p:nvPr/>
        </p:nvSpPr>
        <p:spPr>
          <a:xfrm>
            <a:off x="7345494" y="2075248"/>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Hardhat</a:t>
            </a:r>
          </a:p>
        </p:txBody>
      </p:sp>
      <p:sp>
        <p:nvSpPr>
          <p:cNvPr id="10" name="Google Shape;1957;p54">
            <a:extLst>
              <a:ext uri="{FF2B5EF4-FFF2-40B4-BE49-F238E27FC236}">
                <a16:creationId xmlns:a16="http://schemas.microsoft.com/office/drawing/2014/main" id="{C270062E-55AE-16AF-3F69-85E76FB549BA}"/>
              </a:ext>
            </a:extLst>
          </p:cNvPr>
          <p:cNvSpPr txBox="1">
            <a:spLocks/>
          </p:cNvSpPr>
          <p:nvPr/>
        </p:nvSpPr>
        <p:spPr>
          <a:xfrm>
            <a:off x="-197384" y="2098230"/>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Web3 </a:t>
            </a:r>
            <a:r>
              <a:rPr lang="en-GB" sz="1400" dirty="0" err="1"/>
              <a:t>js</a:t>
            </a:r>
            <a:endParaRPr lang="en-GB" sz="1400" dirty="0"/>
          </a:p>
        </p:txBody>
      </p:sp>
      <p:sp>
        <p:nvSpPr>
          <p:cNvPr id="12" name="Google Shape;1957;p54">
            <a:extLst>
              <a:ext uri="{FF2B5EF4-FFF2-40B4-BE49-F238E27FC236}">
                <a16:creationId xmlns:a16="http://schemas.microsoft.com/office/drawing/2014/main" id="{07737FC3-2CD4-EC43-CF1B-48E1B9C1C50A}"/>
              </a:ext>
            </a:extLst>
          </p:cNvPr>
          <p:cNvSpPr txBox="1">
            <a:spLocks/>
          </p:cNvSpPr>
          <p:nvPr/>
        </p:nvSpPr>
        <p:spPr>
          <a:xfrm>
            <a:off x="-276409" y="3896086"/>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Express </a:t>
            </a:r>
            <a:r>
              <a:rPr lang="en-GB" sz="1400" dirty="0" err="1"/>
              <a:t>js</a:t>
            </a:r>
            <a:endParaRPr lang="en-GB" sz="1400" dirty="0"/>
          </a:p>
        </p:txBody>
      </p:sp>
      <p:sp>
        <p:nvSpPr>
          <p:cNvPr id="15" name="Google Shape;1957;p54">
            <a:extLst>
              <a:ext uri="{FF2B5EF4-FFF2-40B4-BE49-F238E27FC236}">
                <a16:creationId xmlns:a16="http://schemas.microsoft.com/office/drawing/2014/main" id="{36C9BF37-679D-7AE1-41B0-18D87AD50563}"/>
              </a:ext>
            </a:extLst>
          </p:cNvPr>
          <p:cNvSpPr txBox="1">
            <a:spLocks/>
          </p:cNvSpPr>
          <p:nvPr/>
        </p:nvSpPr>
        <p:spPr>
          <a:xfrm>
            <a:off x="5646563" y="3022972"/>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err="1"/>
              <a:t>Vuetify</a:t>
            </a:r>
            <a:endParaRPr lang="en-GB" sz="1400" dirty="0"/>
          </a:p>
        </p:txBody>
      </p:sp>
      <p:sp>
        <p:nvSpPr>
          <p:cNvPr id="17" name="Google Shape;1957;p54">
            <a:extLst>
              <a:ext uri="{FF2B5EF4-FFF2-40B4-BE49-F238E27FC236}">
                <a16:creationId xmlns:a16="http://schemas.microsoft.com/office/drawing/2014/main" id="{316564FE-55F6-4608-951D-327763559494}"/>
              </a:ext>
            </a:extLst>
          </p:cNvPr>
          <p:cNvSpPr txBox="1">
            <a:spLocks/>
          </p:cNvSpPr>
          <p:nvPr/>
        </p:nvSpPr>
        <p:spPr>
          <a:xfrm>
            <a:off x="5632440" y="1288550"/>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Postman</a:t>
            </a:r>
          </a:p>
        </p:txBody>
      </p:sp>
      <p:sp>
        <p:nvSpPr>
          <p:cNvPr id="19" name="Google Shape;1957;p54">
            <a:extLst>
              <a:ext uri="{FF2B5EF4-FFF2-40B4-BE49-F238E27FC236}">
                <a16:creationId xmlns:a16="http://schemas.microsoft.com/office/drawing/2014/main" id="{49735B26-A11A-8B56-2764-32F88AA18D0A}"/>
              </a:ext>
            </a:extLst>
          </p:cNvPr>
          <p:cNvSpPr txBox="1">
            <a:spLocks/>
          </p:cNvSpPr>
          <p:nvPr/>
        </p:nvSpPr>
        <p:spPr>
          <a:xfrm>
            <a:off x="1562137" y="1279694"/>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ZAP</a:t>
            </a:r>
          </a:p>
        </p:txBody>
      </p:sp>
      <p:sp>
        <p:nvSpPr>
          <p:cNvPr id="21" name="Google Shape;1957;p54">
            <a:extLst>
              <a:ext uri="{FF2B5EF4-FFF2-40B4-BE49-F238E27FC236}">
                <a16:creationId xmlns:a16="http://schemas.microsoft.com/office/drawing/2014/main" id="{4B21317F-77CD-5C8D-93F2-C2CFA6A46AF9}"/>
              </a:ext>
            </a:extLst>
          </p:cNvPr>
          <p:cNvSpPr txBox="1">
            <a:spLocks/>
          </p:cNvSpPr>
          <p:nvPr/>
        </p:nvSpPr>
        <p:spPr>
          <a:xfrm>
            <a:off x="7345495" y="3586331"/>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MySQL</a:t>
            </a:r>
          </a:p>
        </p:txBody>
      </p:sp>
      <p:pic>
        <p:nvPicPr>
          <p:cNvPr id="25" name="Picture 24" descr="A logo of a server&#10;&#10;Description automatically generated">
            <a:extLst>
              <a:ext uri="{FF2B5EF4-FFF2-40B4-BE49-F238E27FC236}">
                <a16:creationId xmlns:a16="http://schemas.microsoft.com/office/drawing/2014/main" id="{33FB01F8-FABB-C4CA-57CB-F3ED65DA842C}"/>
              </a:ext>
            </a:extLst>
          </p:cNvPr>
          <p:cNvPicPr>
            <a:picLocks noChangeAspect="1"/>
          </p:cNvPicPr>
          <p:nvPr/>
        </p:nvPicPr>
        <p:blipFill>
          <a:blip r:embed="rId13"/>
          <a:stretch>
            <a:fillRect/>
          </a:stretch>
        </p:blipFill>
        <p:spPr>
          <a:xfrm>
            <a:off x="8005558" y="4016016"/>
            <a:ext cx="941399" cy="1043282"/>
          </a:xfrm>
          <a:prstGeom prst="rect">
            <a:avLst/>
          </a:prstGeom>
        </p:spPr>
      </p:pic>
      <p:pic>
        <p:nvPicPr>
          <p:cNvPr id="27" name="Picture 26" descr="A blue whale with blocks in it&#10;&#10;Description automatically generated">
            <a:extLst>
              <a:ext uri="{FF2B5EF4-FFF2-40B4-BE49-F238E27FC236}">
                <a16:creationId xmlns:a16="http://schemas.microsoft.com/office/drawing/2014/main" id="{B838EB3E-28AF-7C0C-F77B-368A107469FC}"/>
              </a:ext>
            </a:extLst>
          </p:cNvPr>
          <p:cNvPicPr>
            <a:picLocks noChangeAspect="1"/>
          </p:cNvPicPr>
          <p:nvPr/>
        </p:nvPicPr>
        <p:blipFill>
          <a:blip r:embed="rId14"/>
          <a:stretch>
            <a:fillRect/>
          </a:stretch>
        </p:blipFill>
        <p:spPr>
          <a:xfrm>
            <a:off x="7978757" y="764311"/>
            <a:ext cx="1126318" cy="813391"/>
          </a:xfrm>
          <a:prstGeom prst="rect">
            <a:avLst/>
          </a:prstGeom>
        </p:spPr>
      </p:pic>
      <p:sp>
        <p:nvSpPr>
          <p:cNvPr id="28" name="Google Shape;1957;p54">
            <a:extLst>
              <a:ext uri="{FF2B5EF4-FFF2-40B4-BE49-F238E27FC236}">
                <a16:creationId xmlns:a16="http://schemas.microsoft.com/office/drawing/2014/main" id="{E9ACA7E0-A492-6556-B301-DA04611CC271}"/>
              </a:ext>
            </a:extLst>
          </p:cNvPr>
          <p:cNvSpPr txBox="1">
            <a:spLocks/>
          </p:cNvSpPr>
          <p:nvPr/>
        </p:nvSpPr>
        <p:spPr>
          <a:xfrm>
            <a:off x="7324559" y="445025"/>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Docker</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5" name="Rectangle: Diagonal Corners Snipped 4">
            <a:extLst>
              <a:ext uri="{FF2B5EF4-FFF2-40B4-BE49-F238E27FC236}">
                <a16:creationId xmlns:a16="http://schemas.microsoft.com/office/drawing/2014/main" id="{5FF3B574-0DC9-28A1-FCA9-591804D2152F}"/>
              </a:ext>
            </a:extLst>
          </p:cNvPr>
          <p:cNvSpPr/>
          <p:nvPr/>
        </p:nvSpPr>
        <p:spPr>
          <a:xfrm>
            <a:off x="9833145" y="2051824"/>
            <a:ext cx="4029308" cy="1620644"/>
          </a:xfrm>
          <a:prstGeom prst="snip2DiagRect">
            <a:avLst/>
          </a:prstGeom>
          <a:solidFill>
            <a:schemeClr val="bg1"/>
          </a:solidFill>
          <a:ln w="38100">
            <a:solidFill>
              <a:schemeClr val="accent4"/>
            </a:solid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A6E1335F-5A13-C35C-AC9C-54B6E7CDDE0D}"/>
              </a:ext>
            </a:extLst>
          </p:cNvPr>
          <p:cNvSpPr/>
          <p:nvPr/>
        </p:nvSpPr>
        <p:spPr>
          <a:xfrm>
            <a:off x="10087398" y="2795239"/>
            <a:ext cx="451991" cy="177594"/>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2" name="Google Shape;372;p53"/>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cxnSp>
        <p:nvCxnSpPr>
          <p:cNvPr id="373" name="Google Shape;373;p53"/>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3" name="Rectangle 2">
            <a:extLst>
              <a:ext uri="{FF2B5EF4-FFF2-40B4-BE49-F238E27FC236}">
                <a16:creationId xmlns:a16="http://schemas.microsoft.com/office/drawing/2014/main" id="{62758C6E-14A4-EA52-337A-BF2A8E1F5434}"/>
              </a:ext>
            </a:extLst>
          </p:cNvPr>
          <p:cNvSpPr/>
          <p:nvPr/>
        </p:nvSpPr>
        <p:spPr>
          <a:xfrm>
            <a:off x="-2751935" y="1672683"/>
            <a:ext cx="750849" cy="74341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descr="A blue square with black rectangles&#10;&#10;Description automatically generated">
            <a:extLst>
              <a:ext uri="{FF2B5EF4-FFF2-40B4-BE49-F238E27FC236}">
                <a16:creationId xmlns:a16="http://schemas.microsoft.com/office/drawing/2014/main" id="{7AA99A61-AFC0-EFD7-FC11-8443A0F7D6B7}"/>
              </a:ext>
            </a:extLst>
          </p:cNvPr>
          <p:cNvPicPr>
            <a:picLocks noChangeAspect="1"/>
          </p:cNvPicPr>
          <p:nvPr/>
        </p:nvPicPr>
        <p:blipFill>
          <a:blip r:embed="rId3"/>
          <a:stretch>
            <a:fillRect/>
          </a:stretch>
        </p:blipFill>
        <p:spPr>
          <a:xfrm>
            <a:off x="-2854241" y="1577567"/>
            <a:ext cx="941401" cy="941401"/>
          </a:xfrm>
          <a:prstGeom prst="rect">
            <a:avLst/>
          </a:prstGeom>
        </p:spPr>
      </p:pic>
      <p:sp>
        <p:nvSpPr>
          <p:cNvPr id="7" name="Google Shape;1957;p54">
            <a:extLst>
              <a:ext uri="{FF2B5EF4-FFF2-40B4-BE49-F238E27FC236}">
                <a16:creationId xmlns:a16="http://schemas.microsoft.com/office/drawing/2014/main" id="{0BF32A10-6B2A-3AA8-3211-35CDE51AE253}"/>
              </a:ext>
            </a:extLst>
          </p:cNvPr>
          <p:cNvSpPr txBox="1">
            <a:spLocks/>
          </p:cNvSpPr>
          <p:nvPr/>
        </p:nvSpPr>
        <p:spPr>
          <a:xfrm>
            <a:off x="-4128795" y="982260"/>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Agile Scrum</a:t>
            </a:r>
          </a:p>
        </p:txBody>
      </p:sp>
      <p:sp>
        <p:nvSpPr>
          <p:cNvPr id="8" name="Google Shape;1957;p54">
            <a:extLst>
              <a:ext uri="{FF2B5EF4-FFF2-40B4-BE49-F238E27FC236}">
                <a16:creationId xmlns:a16="http://schemas.microsoft.com/office/drawing/2014/main" id="{71F1CCB2-0DB3-1816-7E1F-015114E1362E}"/>
              </a:ext>
            </a:extLst>
          </p:cNvPr>
          <p:cNvSpPr txBox="1">
            <a:spLocks/>
          </p:cNvSpPr>
          <p:nvPr/>
        </p:nvSpPr>
        <p:spPr>
          <a:xfrm>
            <a:off x="10087398" y="1577567"/>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Incremental Model</a:t>
            </a:r>
          </a:p>
        </p:txBody>
      </p:sp>
      <p:sp>
        <p:nvSpPr>
          <p:cNvPr id="9" name="Google Shape;1957;p54">
            <a:extLst>
              <a:ext uri="{FF2B5EF4-FFF2-40B4-BE49-F238E27FC236}">
                <a16:creationId xmlns:a16="http://schemas.microsoft.com/office/drawing/2014/main" id="{D240D143-DA51-AD06-4190-F4F5B640E55F}"/>
              </a:ext>
            </a:extLst>
          </p:cNvPr>
          <p:cNvSpPr txBox="1">
            <a:spLocks/>
          </p:cNvSpPr>
          <p:nvPr/>
        </p:nvSpPr>
        <p:spPr>
          <a:xfrm>
            <a:off x="-4137631" y="2624533"/>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Kanban Board</a:t>
            </a:r>
          </a:p>
        </p:txBody>
      </p:sp>
      <p:sp>
        <p:nvSpPr>
          <p:cNvPr id="11" name="Rectangle 10">
            <a:extLst>
              <a:ext uri="{FF2B5EF4-FFF2-40B4-BE49-F238E27FC236}">
                <a16:creationId xmlns:a16="http://schemas.microsoft.com/office/drawing/2014/main" id="{A94C8EEB-0A16-A60B-05E6-5280C135F3F2}"/>
              </a:ext>
            </a:extLst>
          </p:cNvPr>
          <p:cNvSpPr/>
          <p:nvPr/>
        </p:nvSpPr>
        <p:spPr>
          <a:xfrm>
            <a:off x="11228539" y="2222810"/>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370718C0-7A1B-FA53-1EA2-8908A0B23B26}"/>
              </a:ext>
            </a:extLst>
          </p:cNvPr>
          <p:cNvSpPr/>
          <p:nvPr/>
        </p:nvSpPr>
        <p:spPr>
          <a:xfrm>
            <a:off x="12102051" y="2206220"/>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D433FE36-9AA6-6943-D2BD-C6128CFBA1E4}"/>
              </a:ext>
            </a:extLst>
          </p:cNvPr>
          <p:cNvSpPr/>
          <p:nvPr/>
        </p:nvSpPr>
        <p:spPr>
          <a:xfrm>
            <a:off x="12902683" y="2222809"/>
            <a:ext cx="543457" cy="182559"/>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EE032104-9A11-65CB-8EAF-D95E391A93AD}"/>
              </a:ext>
            </a:extLst>
          </p:cNvPr>
          <p:cNvSpPr/>
          <p:nvPr/>
        </p:nvSpPr>
        <p:spPr>
          <a:xfrm>
            <a:off x="11250841" y="2787392"/>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C01D30B2-BE22-E710-9844-46AE8685BDAB}"/>
              </a:ext>
            </a:extLst>
          </p:cNvPr>
          <p:cNvSpPr/>
          <p:nvPr/>
        </p:nvSpPr>
        <p:spPr>
          <a:xfrm>
            <a:off x="11249382" y="3351974"/>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66A45EAC-5212-A301-36EB-26FE1BCCBC50}"/>
              </a:ext>
            </a:extLst>
          </p:cNvPr>
          <p:cNvSpPr/>
          <p:nvPr/>
        </p:nvSpPr>
        <p:spPr>
          <a:xfrm>
            <a:off x="12092258" y="2795674"/>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743A5BAE-AAD2-6E1E-A382-F5130F75EFF8}"/>
              </a:ext>
            </a:extLst>
          </p:cNvPr>
          <p:cNvSpPr/>
          <p:nvPr/>
        </p:nvSpPr>
        <p:spPr>
          <a:xfrm>
            <a:off x="12092258" y="3351974"/>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66A75ED-5947-0146-331A-B7D6C897A6A3}"/>
              </a:ext>
            </a:extLst>
          </p:cNvPr>
          <p:cNvSpPr/>
          <p:nvPr/>
        </p:nvSpPr>
        <p:spPr>
          <a:xfrm>
            <a:off x="12912517" y="2765502"/>
            <a:ext cx="506603"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F840B431-BFF9-2657-C8EA-1CD858C530D8}"/>
              </a:ext>
            </a:extLst>
          </p:cNvPr>
          <p:cNvSpPr/>
          <p:nvPr/>
        </p:nvSpPr>
        <p:spPr>
          <a:xfrm>
            <a:off x="12912517" y="3351974"/>
            <a:ext cx="506603" cy="16437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descr="A diagram of a software development process&#10;&#10;Description automatically generated">
            <a:extLst>
              <a:ext uri="{FF2B5EF4-FFF2-40B4-BE49-F238E27FC236}">
                <a16:creationId xmlns:a16="http://schemas.microsoft.com/office/drawing/2014/main" id="{59B1A36B-28EC-58C1-A8A1-562C151C70BE}"/>
              </a:ext>
            </a:extLst>
          </p:cNvPr>
          <p:cNvPicPr>
            <a:picLocks noChangeAspect="1"/>
          </p:cNvPicPr>
          <p:nvPr/>
        </p:nvPicPr>
        <p:blipFill>
          <a:blip r:embed="rId4"/>
          <a:stretch>
            <a:fillRect/>
          </a:stretch>
        </p:blipFill>
        <p:spPr>
          <a:xfrm>
            <a:off x="9968215" y="2117009"/>
            <a:ext cx="3618482" cy="1743907"/>
          </a:xfrm>
          <a:prstGeom prst="rect">
            <a:avLst/>
          </a:prstGeom>
        </p:spPr>
      </p:pic>
    </p:spTree>
    <p:extLst>
      <p:ext uri="{BB962C8B-B14F-4D97-AF65-F5344CB8AC3E}">
        <p14:creationId xmlns:p14="http://schemas.microsoft.com/office/powerpoint/2010/main" val="276275507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5" name="Rectangle: Diagonal Corners Snipped 4">
            <a:extLst>
              <a:ext uri="{FF2B5EF4-FFF2-40B4-BE49-F238E27FC236}">
                <a16:creationId xmlns:a16="http://schemas.microsoft.com/office/drawing/2014/main" id="{5FF3B574-0DC9-28A1-FCA9-591804D2152F}"/>
              </a:ext>
            </a:extLst>
          </p:cNvPr>
          <p:cNvSpPr/>
          <p:nvPr/>
        </p:nvSpPr>
        <p:spPr>
          <a:xfrm>
            <a:off x="4438185" y="2051824"/>
            <a:ext cx="4029308" cy="1620644"/>
          </a:xfrm>
          <a:prstGeom prst="snip2DiagRect">
            <a:avLst/>
          </a:prstGeom>
          <a:solidFill>
            <a:schemeClr val="bg1"/>
          </a:solidFill>
          <a:ln w="38100">
            <a:solidFill>
              <a:schemeClr val="accent4"/>
            </a:solid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A6E1335F-5A13-C35C-AC9C-54B6E7CDDE0D}"/>
              </a:ext>
            </a:extLst>
          </p:cNvPr>
          <p:cNvSpPr/>
          <p:nvPr/>
        </p:nvSpPr>
        <p:spPr>
          <a:xfrm>
            <a:off x="4692438" y="2795239"/>
            <a:ext cx="451991" cy="177594"/>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2" name="Google Shape;372;p53"/>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cxnSp>
        <p:nvCxnSpPr>
          <p:cNvPr id="373" name="Google Shape;373;p53"/>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3" name="Rectangle 2">
            <a:extLst>
              <a:ext uri="{FF2B5EF4-FFF2-40B4-BE49-F238E27FC236}">
                <a16:creationId xmlns:a16="http://schemas.microsoft.com/office/drawing/2014/main" id="{62758C6E-14A4-EA52-337A-BF2A8E1F5434}"/>
              </a:ext>
            </a:extLst>
          </p:cNvPr>
          <p:cNvSpPr/>
          <p:nvPr/>
        </p:nvSpPr>
        <p:spPr>
          <a:xfrm>
            <a:off x="1568605" y="1672683"/>
            <a:ext cx="750849" cy="74341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descr="A blue square with black rectangles&#10;&#10;Description automatically generated">
            <a:extLst>
              <a:ext uri="{FF2B5EF4-FFF2-40B4-BE49-F238E27FC236}">
                <a16:creationId xmlns:a16="http://schemas.microsoft.com/office/drawing/2014/main" id="{7AA99A61-AFC0-EFD7-FC11-8443A0F7D6B7}"/>
              </a:ext>
            </a:extLst>
          </p:cNvPr>
          <p:cNvPicPr>
            <a:picLocks noChangeAspect="1"/>
          </p:cNvPicPr>
          <p:nvPr/>
        </p:nvPicPr>
        <p:blipFill>
          <a:blip r:embed="rId3"/>
          <a:stretch>
            <a:fillRect/>
          </a:stretch>
        </p:blipFill>
        <p:spPr>
          <a:xfrm>
            <a:off x="1466299" y="1577567"/>
            <a:ext cx="941401" cy="941401"/>
          </a:xfrm>
          <a:prstGeom prst="rect">
            <a:avLst/>
          </a:prstGeom>
        </p:spPr>
      </p:pic>
      <p:sp>
        <p:nvSpPr>
          <p:cNvPr id="7" name="Google Shape;1957;p54">
            <a:extLst>
              <a:ext uri="{FF2B5EF4-FFF2-40B4-BE49-F238E27FC236}">
                <a16:creationId xmlns:a16="http://schemas.microsoft.com/office/drawing/2014/main" id="{0BF32A10-6B2A-3AA8-3211-35CDE51AE253}"/>
              </a:ext>
            </a:extLst>
          </p:cNvPr>
          <p:cNvSpPr txBox="1">
            <a:spLocks/>
          </p:cNvSpPr>
          <p:nvPr/>
        </p:nvSpPr>
        <p:spPr>
          <a:xfrm>
            <a:off x="191745" y="982260"/>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Agile Scrum</a:t>
            </a:r>
          </a:p>
        </p:txBody>
      </p:sp>
      <p:sp>
        <p:nvSpPr>
          <p:cNvPr id="8" name="Google Shape;1957;p54">
            <a:extLst>
              <a:ext uri="{FF2B5EF4-FFF2-40B4-BE49-F238E27FC236}">
                <a16:creationId xmlns:a16="http://schemas.microsoft.com/office/drawing/2014/main" id="{71F1CCB2-0DB3-1816-7E1F-015114E1362E}"/>
              </a:ext>
            </a:extLst>
          </p:cNvPr>
          <p:cNvSpPr txBox="1">
            <a:spLocks/>
          </p:cNvSpPr>
          <p:nvPr/>
        </p:nvSpPr>
        <p:spPr>
          <a:xfrm>
            <a:off x="4692438" y="1577567"/>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Incremental Model</a:t>
            </a:r>
          </a:p>
        </p:txBody>
      </p:sp>
      <p:sp>
        <p:nvSpPr>
          <p:cNvPr id="9" name="Google Shape;1957;p54">
            <a:extLst>
              <a:ext uri="{FF2B5EF4-FFF2-40B4-BE49-F238E27FC236}">
                <a16:creationId xmlns:a16="http://schemas.microsoft.com/office/drawing/2014/main" id="{D240D143-DA51-AD06-4190-F4F5B640E55F}"/>
              </a:ext>
            </a:extLst>
          </p:cNvPr>
          <p:cNvSpPr txBox="1">
            <a:spLocks/>
          </p:cNvSpPr>
          <p:nvPr/>
        </p:nvSpPr>
        <p:spPr>
          <a:xfrm>
            <a:off x="182909" y="2624533"/>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Kanban Board</a:t>
            </a:r>
          </a:p>
        </p:txBody>
      </p:sp>
      <p:sp>
        <p:nvSpPr>
          <p:cNvPr id="11" name="Rectangle 10">
            <a:extLst>
              <a:ext uri="{FF2B5EF4-FFF2-40B4-BE49-F238E27FC236}">
                <a16:creationId xmlns:a16="http://schemas.microsoft.com/office/drawing/2014/main" id="{A94C8EEB-0A16-A60B-05E6-5280C135F3F2}"/>
              </a:ext>
            </a:extLst>
          </p:cNvPr>
          <p:cNvSpPr/>
          <p:nvPr/>
        </p:nvSpPr>
        <p:spPr>
          <a:xfrm>
            <a:off x="5833579" y="2222810"/>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extLst>
              <a:ext uri="{FF2B5EF4-FFF2-40B4-BE49-F238E27FC236}">
                <a16:creationId xmlns:a16="http://schemas.microsoft.com/office/drawing/2014/main" id="{370718C0-7A1B-FA53-1EA2-8908A0B23B26}"/>
              </a:ext>
            </a:extLst>
          </p:cNvPr>
          <p:cNvSpPr/>
          <p:nvPr/>
        </p:nvSpPr>
        <p:spPr>
          <a:xfrm>
            <a:off x="6707091" y="2206220"/>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D433FE36-9AA6-6943-D2BD-C6128CFBA1E4}"/>
              </a:ext>
            </a:extLst>
          </p:cNvPr>
          <p:cNvSpPr/>
          <p:nvPr/>
        </p:nvSpPr>
        <p:spPr>
          <a:xfrm>
            <a:off x="7507723" y="2222809"/>
            <a:ext cx="543457" cy="182559"/>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EE032104-9A11-65CB-8EAF-D95E391A93AD}"/>
              </a:ext>
            </a:extLst>
          </p:cNvPr>
          <p:cNvSpPr/>
          <p:nvPr/>
        </p:nvSpPr>
        <p:spPr>
          <a:xfrm>
            <a:off x="5855881" y="2787392"/>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C01D30B2-BE22-E710-9844-46AE8685BDAB}"/>
              </a:ext>
            </a:extLst>
          </p:cNvPr>
          <p:cNvSpPr/>
          <p:nvPr/>
        </p:nvSpPr>
        <p:spPr>
          <a:xfrm>
            <a:off x="5854422" y="3351974"/>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66A45EAC-5212-A301-36EB-26FE1BCCBC50}"/>
              </a:ext>
            </a:extLst>
          </p:cNvPr>
          <p:cNvSpPr/>
          <p:nvPr/>
        </p:nvSpPr>
        <p:spPr>
          <a:xfrm>
            <a:off x="6697298" y="2795674"/>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743A5BAE-AAD2-6E1E-A382-F5130F75EFF8}"/>
              </a:ext>
            </a:extLst>
          </p:cNvPr>
          <p:cNvSpPr/>
          <p:nvPr/>
        </p:nvSpPr>
        <p:spPr>
          <a:xfrm>
            <a:off x="6697298" y="3351974"/>
            <a:ext cx="485445"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66A75ED-5947-0146-331A-B7D6C897A6A3}"/>
              </a:ext>
            </a:extLst>
          </p:cNvPr>
          <p:cNvSpPr/>
          <p:nvPr/>
        </p:nvSpPr>
        <p:spPr>
          <a:xfrm>
            <a:off x="7517557" y="2765502"/>
            <a:ext cx="506603" cy="19328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F840B431-BFF9-2657-C8EA-1CD858C530D8}"/>
              </a:ext>
            </a:extLst>
          </p:cNvPr>
          <p:cNvSpPr/>
          <p:nvPr/>
        </p:nvSpPr>
        <p:spPr>
          <a:xfrm>
            <a:off x="7517557" y="3351974"/>
            <a:ext cx="506603" cy="16437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descr="A diagram of a software development process&#10;&#10;Description automatically generated">
            <a:extLst>
              <a:ext uri="{FF2B5EF4-FFF2-40B4-BE49-F238E27FC236}">
                <a16:creationId xmlns:a16="http://schemas.microsoft.com/office/drawing/2014/main" id="{59B1A36B-28EC-58C1-A8A1-562C151C70BE}"/>
              </a:ext>
            </a:extLst>
          </p:cNvPr>
          <p:cNvPicPr>
            <a:picLocks noChangeAspect="1"/>
          </p:cNvPicPr>
          <p:nvPr/>
        </p:nvPicPr>
        <p:blipFill>
          <a:blip r:embed="rId4"/>
          <a:stretch>
            <a:fillRect/>
          </a:stretch>
        </p:blipFill>
        <p:spPr>
          <a:xfrm>
            <a:off x="4573255" y="2117009"/>
            <a:ext cx="3618482" cy="1743907"/>
          </a:xfrm>
          <a:prstGeom prst="rect">
            <a:avLst/>
          </a:prstGeom>
        </p:spPr>
      </p:pic>
    </p:spTree>
    <p:extLst>
      <p:ext uri="{BB962C8B-B14F-4D97-AF65-F5344CB8AC3E}">
        <p14:creationId xmlns:p14="http://schemas.microsoft.com/office/powerpoint/2010/main" val="41628934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1" name="Google Shape;281;p50"/>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Contributions</a:t>
            </a:r>
            <a:endParaRPr dirty="0"/>
          </a:p>
        </p:txBody>
      </p:sp>
      <p:cxnSp>
        <p:nvCxnSpPr>
          <p:cNvPr id="282" name="Google Shape;282;p50"/>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graphicFrame>
        <p:nvGraphicFramePr>
          <p:cNvPr id="2" name="Google Shape;367;p52">
            <a:extLst>
              <a:ext uri="{FF2B5EF4-FFF2-40B4-BE49-F238E27FC236}">
                <a16:creationId xmlns:a16="http://schemas.microsoft.com/office/drawing/2014/main" id="{9E5B8F22-B164-0281-4660-E01B1DA99253}"/>
              </a:ext>
            </a:extLst>
          </p:cNvPr>
          <p:cNvGraphicFramePr/>
          <p:nvPr>
            <p:extLst>
              <p:ext uri="{D42A27DB-BD31-4B8C-83A1-F6EECF244321}">
                <p14:modId xmlns:p14="http://schemas.microsoft.com/office/powerpoint/2010/main" val="3081407662"/>
              </p:ext>
            </p:extLst>
          </p:nvPr>
        </p:nvGraphicFramePr>
        <p:xfrm>
          <a:off x="1300975" y="1151963"/>
          <a:ext cx="6542049" cy="3291570"/>
        </p:xfrm>
        <a:graphic>
          <a:graphicData uri="http://schemas.openxmlformats.org/drawingml/2006/table">
            <a:tbl>
              <a:tblPr>
                <a:noFill/>
                <a:tableStyleId>{0F267AD8-8FE1-49E3-8799-C5248D957B62}</a:tableStyleId>
              </a:tblPr>
              <a:tblGrid>
                <a:gridCol w="2054058">
                  <a:extLst>
                    <a:ext uri="{9D8B030D-6E8A-4147-A177-3AD203B41FA5}">
                      <a16:colId xmlns:a16="http://schemas.microsoft.com/office/drawing/2014/main" val="20001"/>
                    </a:ext>
                  </a:extLst>
                </a:gridCol>
                <a:gridCol w="2421298">
                  <a:extLst>
                    <a:ext uri="{9D8B030D-6E8A-4147-A177-3AD203B41FA5}">
                      <a16:colId xmlns:a16="http://schemas.microsoft.com/office/drawing/2014/main" val="20002"/>
                    </a:ext>
                  </a:extLst>
                </a:gridCol>
                <a:gridCol w="2066693">
                  <a:extLst>
                    <a:ext uri="{9D8B030D-6E8A-4147-A177-3AD203B41FA5}">
                      <a16:colId xmlns:a16="http://schemas.microsoft.com/office/drawing/2014/main" val="20003"/>
                    </a:ext>
                  </a:extLst>
                </a:gridCol>
              </a:tblGrid>
              <a:tr h="342880">
                <a:tc>
                  <a:txBody>
                    <a:bodyPr/>
                    <a:lstStyle/>
                    <a:p>
                      <a:pPr marL="0" lvl="0" indent="0" algn="ctr" rtl="0">
                        <a:spcBef>
                          <a:spcPts val="0"/>
                        </a:spcBef>
                        <a:spcAft>
                          <a:spcPts val="0"/>
                        </a:spcAft>
                        <a:buNone/>
                      </a:pPr>
                      <a:r>
                        <a:rPr lang="en" sz="1200" dirty="0">
                          <a:solidFill>
                            <a:schemeClr val="lt1"/>
                          </a:solidFill>
                          <a:latin typeface="Montserrat ExtraBold"/>
                          <a:ea typeface="Montserrat ExtraBold"/>
                          <a:cs typeface="Montserrat ExtraBold"/>
                          <a:sym typeface="Montserrat ExtraBold"/>
                        </a:rPr>
                        <a:t>Thomas Kelly</a:t>
                      </a:r>
                      <a:endParaRPr sz="1200" dirty="0">
                        <a:solidFill>
                          <a:schemeClr val="lt1"/>
                        </a:solidFill>
                        <a:latin typeface="Montserrat ExtraBold"/>
                        <a:ea typeface="Montserrat ExtraBold"/>
                        <a:cs typeface="Montserrat ExtraBold"/>
                        <a:sym typeface="Montserrat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GB" sz="1200" dirty="0">
                          <a:solidFill>
                            <a:schemeClr val="lt1"/>
                          </a:solidFill>
                          <a:latin typeface="Montserrat ExtraBold"/>
                          <a:ea typeface="Montserrat ExtraBold"/>
                          <a:cs typeface="Montserrat ExtraBold"/>
                          <a:sym typeface="Montserrat ExtraBold"/>
                        </a:rPr>
                        <a:t>Both</a:t>
                      </a:r>
                      <a:endParaRPr sz="1200" dirty="0">
                        <a:solidFill>
                          <a:schemeClr val="lt1"/>
                        </a:solidFill>
                        <a:latin typeface="Montserrat ExtraBold"/>
                        <a:ea typeface="Montserrat ExtraBold"/>
                        <a:cs typeface="Montserrat ExtraBold"/>
                        <a:sym typeface="Montserrat ExtraBold"/>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ExtraBold"/>
                          <a:ea typeface="Montserrat ExtraBold"/>
                          <a:cs typeface="Montserrat ExtraBold"/>
                          <a:sym typeface="Montserrat ExtraBold"/>
                        </a:rPr>
                        <a:t>Rishab Sidhu</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240769">
                <a:tc>
                  <a:txBody>
                    <a:bodyPr/>
                    <a:lstStyle/>
                    <a:p>
                      <a:pPr marL="0" lvl="0" indent="0" algn="l" rtl="0">
                        <a:spcBef>
                          <a:spcPts val="0"/>
                        </a:spcBef>
                        <a:spcAft>
                          <a:spcPts val="0"/>
                        </a:spcAft>
                        <a:buNone/>
                      </a:pPr>
                      <a:r>
                        <a:rPr lang="en" sz="1200" dirty="0">
                          <a:solidFill>
                            <a:schemeClr val="lt1"/>
                          </a:solidFill>
                          <a:latin typeface="Montserrat"/>
                          <a:ea typeface="Montserrat"/>
                          <a:cs typeface="Montserrat"/>
                          <a:sym typeface="Montserrat"/>
                        </a:rPr>
                        <a:t>Smart Contract</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Backend</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Frontend</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24076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Blockchain network</a:t>
                      </a: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Vote Encryption</a:t>
                      </a:r>
                      <a:endParaRPr sz="1200"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Server Protection</a:t>
                      </a:r>
                      <a:endParaRPr sz="1200"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extLst>
                  <a:ext uri="{0D108BD9-81ED-4DB2-BD59-A6C34878D82A}">
                    <a16:rowId xmlns:a16="http://schemas.microsoft.com/office/drawing/2014/main" val="3751288168"/>
                  </a:ext>
                </a:extLst>
              </a:tr>
              <a:tr h="240769">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AWS KMS</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Vote Decryption</a:t>
                      </a:r>
                      <a:endParaRPr sz="1200"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Tokenisation</a:t>
                      </a: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extLst>
                  <a:ext uri="{0D108BD9-81ED-4DB2-BD59-A6C34878D82A}">
                    <a16:rowId xmlns:a16="http://schemas.microsoft.com/office/drawing/2014/main" val="1082134418"/>
                  </a:ext>
                </a:extLst>
              </a:tr>
              <a:tr h="240769">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Blind Signatures</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Homomorphic encryption</a:t>
                      </a: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Docker</a:t>
                      </a: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extLst>
                  <a:ext uri="{0D108BD9-81ED-4DB2-BD59-A6C34878D82A}">
                    <a16:rowId xmlns:a16="http://schemas.microsoft.com/office/drawing/2014/main" val="3446646191"/>
                  </a:ext>
                </a:extLst>
              </a:tr>
              <a:tr h="240769">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Ethereum Wallet</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Technical Manual</a:t>
                      </a:r>
                      <a:endParaRPr sz="1200"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err="1">
                          <a:solidFill>
                            <a:schemeClr val="lt1"/>
                          </a:solidFill>
                          <a:latin typeface="Montserrat"/>
                          <a:ea typeface="Montserrat"/>
                          <a:cs typeface="Montserrat"/>
                          <a:sym typeface="Montserrat"/>
                        </a:rPr>
                        <a:t>Sequelize</a:t>
                      </a:r>
                      <a:endParaRPr lang="en-GB" sz="1200"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extLst>
                  <a:ext uri="{0D108BD9-81ED-4DB2-BD59-A6C34878D82A}">
                    <a16:rowId xmlns:a16="http://schemas.microsoft.com/office/drawing/2014/main" val="763680832"/>
                  </a:ext>
                </a:extLst>
              </a:tr>
              <a:tr h="24076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Atlas</a:t>
                      </a: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dirty="0">
                          <a:solidFill>
                            <a:schemeClr val="lt1"/>
                          </a:solidFill>
                          <a:latin typeface="Montserrat"/>
                          <a:ea typeface="Montserrat"/>
                          <a:cs typeface="Montserrat"/>
                          <a:sym typeface="Montserrat"/>
                        </a:rPr>
                        <a:t>Functional Specification</a:t>
                      </a:r>
                      <a:endParaRPr sz="1200"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Database Normalisation</a:t>
                      </a: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extLst>
                  <a:ext uri="{0D108BD9-81ED-4DB2-BD59-A6C34878D82A}">
                    <a16:rowId xmlns:a16="http://schemas.microsoft.com/office/drawing/2014/main" val="3219047828"/>
                  </a:ext>
                </a:extLst>
              </a:tr>
              <a:tr h="24076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Idea</a:t>
                      </a: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Testing</a:t>
                      </a: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User Manual</a:t>
                      </a: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extLst>
                  <a:ext uri="{0D108BD9-81ED-4DB2-BD59-A6C34878D82A}">
                    <a16:rowId xmlns:a16="http://schemas.microsoft.com/office/drawing/2014/main" val="3794544358"/>
                  </a:ext>
                </a:extLst>
              </a:tr>
              <a:tr h="240769">
                <a:tc>
                  <a:txBody>
                    <a:bodyPr/>
                    <a:lstStyle/>
                    <a:p>
                      <a:pPr marL="0" lvl="0" indent="0" algn="l" rtl="0">
                        <a:spcBef>
                          <a:spcPts val="0"/>
                        </a:spcBef>
                        <a:spcAft>
                          <a:spcPts val="0"/>
                        </a:spcAft>
                        <a:buNone/>
                      </a:pP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sz="1200"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200" dirty="0">
                          <a:solidFill>
                            <a:schemeClr val="lt1"/>
                          </a:solidFill>
                          <a:latin typeface="Montserrat"/>
                          <a:ea typeface="Montserrat"/>
                          <a:cs typeface="Montserrat"/>
                          <a:sym typeface="Montserrat"/>
                        </a:rPr>
                        <a:t>Frontend guidelines</a:t>
                      </a:r>
                    </a:p>
                  </a:txBody>
                  <a:tcPr marL="91425" marR="91425" marT="91425" marB="91425" anchor="ctr">
                    <a:lnL w="9525" cap="flat" cmpd="sng" algn="ctr">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extLst>
                  <a:ext uri="{0D108BD9-81ED-4DB2-BD59-A6C34878D82A}">
                    <a16:rowId xmlns:a16="http://schemas.microsoft.com/office/drawing/2014/main" val="2461213454"/>
                  </a:ext>
                </a:extLst>
              </a:tr>
            </a:tbl>
          </a:graphicData>
        </a:graphic>
      </p:graphicFrame>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2"/>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Testing</a:t>
            </a:r>
            <a:endParaRPr dirty="0"/>
          </a:p>
        </p:txBody>
      </p:sp>
      <p:cxnSp>
        <p:nvCxnSpPr>
          <p:cNvPr id="366" name="Google Shape;366;p52"/>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4" name="Picture 3" descr="A green marker on a paper with check marks&#10;&#10;Description automatically generated">
            <a:extLst>
              <a:ext uri="{FF2B5EF4-FFF2-40B4-BE49-F238E27FC236}">
                <a16:creationId xmlns:a16="http://schemas.microsoft.com/office/drawing/2014/main" id="{FD18C9A7-4DC4-75D1-0AB3-C4EA5E08A621}"/>
              </a:ext>
            </a:extLst>
          </p:cNvPr>
          <p:cNvPicPr>
            <a:picLocks noChangeAspect="1"/>
          </p:cNvPicPr>
          <p:nvPr/>
        </p:nvPicPr>
        <p:blipFill>
          <a:blip r:embed="rId3"/>
          <a:stretch>
            <a:fillRect/>
          </a:stretch>
        </p:blipFill>
        <p:spPr>
          <a:xfrm>
            <a:off x="3807909" y="5682783"/>
            <a:ext cx="1528182" cy="1528182"/>
          </a:xfrm>
          <a:prstGeom prst="rect">
            <a:avLst/>
          </a:prstGeom>
        </p:spPr>
      </p:pic>
      <p:pic>
        <p:nvPicPr>
          <p:cNvPr id="6" name="Picture 5" descr="A person looking at a computer screen&#10;&#10;Description automatically generated">
            <a:extLst>
              <a:ext uri="{FF2B5EF4-FFF2-40B4-BE49-F238E27FC236}">
                <a16:creationId xmlns:a16="http://schemas.microsoft.com/office/drawing/2014/main" id="{7F3AA3D7-AA26-E5DE-79C2-9044A3EDB454}"/>
              </a:ext>
            </a:extLst>
          </p:cNvPr>
          <p:cNvPicPr>
            <a:picLocks noChangeAspect="1"/>
          </p:cNvPicPr>
          <p:nvPr/>
        </p:nvPicPr>
        <p:blipFill>
          <a:blip r:embed="rId4"/>
          <a:stretch>
            <a:fillRect/>
          </a:stretch>
        </p:blipFill>
        <p:spPr>
          <a:xfrm>
            <a:off x="3396450" y="7388033"/>
            <a:ext cx="2351100" cy="2536140"/>
          </a:xfrm>
          <a:prstGeom prst="rect">
            <a:avLst/>
          </a:prstGeom>
        </p:spPr>
      </p:pic>
      <p:sp>
        <p:nvSpPr>
          <p:cNvPr id="3" name="Google Shape;1957;p54">
            <a:extLst>
              <a:ext uri="{FF2B5EF4-FFF2-40B4-BE49-F238E27FC236}">
                <a16:creationId xmlns:a16="http://schemas.microsoft.com/office/drawing/2014/main" id="{467BCB31-6296-6068-6C82-952315C6E244}"/>
              </a:ext>
            </a:extLst>
          </p:cNvPr>
          <p:cNvSpPr txBox="1">
            <a:spLocks/>
          </p:cNvSpPr>
          <p:nvPr/>
        </p:nvSpPr>
        <p:spPr>
          <a:xfrm>
            <a:off x="-3921760" y="1597479"/>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Integration Testing</a:t>
            </a:r>
          </a:p>
        </p:txBody>
      </p:sp>
      <p:sp>
        <p:nvSpPr>
          <p:cNvPr id="5" name="Google Shape;1957;p54">
            <a:extLst>
              <a:ext uri="{FF2B5EF4-FFF2-40B4-BE49-F238E27FC236}">
                <a16:creationId xmlns:a16="http://schemas.microsoft.com/office/drawing/2014/main" id="{307C98C2-EEEA-63D6-40A9-5B53D6C0EFF9}"/>
              </a:ext>
            </a:extLst>
          </p:cNvPr>
          <p:cNvSpPr txBox="1">
            <a:spLocks/>
          </p:cNvSpPr>
          <p:nvPr/>
        </p:nvSpPr>
        <p:spPr>
          <a:xfrm>
            <a:off x="10125261" y="2156850"/>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System Testing</a:t>
            </a:r>
          </a:p>
        </p:txBody>
      </p:sp>
      <p:sp>
        <p:nvSpPr>
          <p:cNvPr id="7" name="Google Shape;1957;p54">
            <a:extLst>
              <a:ext uri="{FF2B5EF4-FFF2-40B4-BE49-F238E27FC236}">
                <a16:creationId xmlns:a16="http://schemas.microsoft.com/office/drawing/2014/main" id="{29D19DC8-BFC9-9E92-DB84-7D47F1E3FA0F}"/>
              </a:ext>
            </a:extLst>
          </p:cNvPr>
          <p:cNvSpPr txBox="1">
            <a:spLocks/>
          </p:cNvSpPr>
          <p:nvPr/>
        </p:nvSpPr>
        <p:spPr>
          <a:xfrm>
            <a:off x="-3921761" y="3005589"/>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Security Testing</a:t>
            </a:r>
          </a:p>
        </p:txBody>
      </p:sp>
      <p:sp>
        <p:nvSpPr>
          <p:cNvPr id="8" name="Google Shape;1957;p54">
            <a:extLst>
              <a:ext uri="{FF2B5EF4-FFF2-40B4-BE49-F238E27FC236}">
                <a16:creationId xmlns:a16="http://schemas.microsoft.com/office/drawing/2014/main" id="{C23EC8DC-FBB7-0A58-5726-3D9F2EEB1BB0}"/>
              </a:ext>
            </a:extLst>
          </p:cNvPr>
          <p:cNvSpPr txBox="1">
            <a:spLocks/>
          </p:cNvSpPr>
          <p:nvPr/>
        </p:nvSpPr>
        <p:spPr>
          <a:xfrm>
            <a:off x="10125261" y="3378971"/>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User Testing</a:t>
            </a:r>
          </a:p>
        </p:txBody>
      </p:sp>
      <p:sp>
        <p:nvSpPr>
          <p:cNvPr id="9" name="Google Shape;1957;p54">
            <a:extLst>
              <a:ext uri="{FF2B5EF4-FFF2-40B4-BE49-F238E27FC236}">
                <a16:creationId xmlns:a16="http://schemas.microsoft.com/office/drawing/2014/main" id="{4CECE5BF-F8B8-82C9-7303-922582D7E08A}"/>
              </a:ext>
            </a:extLst>
          </p:cNvPr>
          <p:cNvSpPr txBox="1">
            <a:spLocks/>
          </p:cNvSpPr>
          <p:nvPr/>
        </p:nvSpPr>
        <p:spPr>
          <a:xfrm>
            <a:off x="-3921760" y="4285873"/>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Automated Testing</a:t>
            </a:r>
          </a:p>
        </p:txBody>
      </p:sp>
      <p:sp>
        <p:nvSpPr>
          <p:cNvPr id="10" name="Google Shape;1957;p54">
            <a:extLst>
              <a:ext uri="{FF2B5EF4-FFF2-40B4-BE49-F238E27FC236}">
                <a16:creationId xmlns:a16="http://schemas.microsoft.com/office/drawing/2014/main" id="{4728AB4F-D2B2-0147-2A0E-A63EA61B6B69}"/>
              </a:ext>
            </a:extLst>
          </p:cNvPr>
          <p:cNvSpPr txBox="1">
            <a:spLocks/>
          </p:cNvSpPr>
          <p:nvPr/>
        </p:nvSpPr>
        <p:spPr>
          <a:xfrm>
            <a:off x="10125261" y="920664"/>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Unit Testing</a:t>
            </a:r>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2"/>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Testing</a:t>
            </a:r>
            <a:endParaRPr dirty="0"/>
          </a:p>
        </p:txBody>
      </p:sp>
      <p:cxnSp>
        <p:nvCxnSpPr>
          <p:cNvPr id="366" name="Google Shape;366;p52"/>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4" name="Picture 3" descr="A green marker on a paper with check marks&#10;&#10;Description automatically generated">
            <a:extLst>
              <a:ext uri="{FF2B5EF4-FFF2-40B4-BE49-F238E27FC236}">
                <a16:creationId xmlns:a16="http://schemas.microsoft.com/office/drawing/2014/main" id="{FD18C9A7-4DC4-75D1-0AB3-C4EA5E08A621}"/>
              </a:ext>
            </a:extLst>
          </p:cNvPr>
          <p:cNvPicPr>
            <a:picLocks noChangeAspect="1"/>
          </p:cNvPicPr>
          <p:nvPr/>
        </p:nvPicPr>
        <p:blipFill>
          <a:blip r:embed="rId3"/>
          <a:stretch>
            <a:fillRect/>
          </a:stretch>
        </p:blipFill>
        <p:spPr>
          <a:xfrm>
            <a:off x="3807909" y="1486703"/>
            <a:ext cx="1528182" cy="1528182"/>
          </a:xfrm>
          <a:prstGeom prst="rect">
            <a:avLst/>
          </a:prstGeom>
        </p:spPr>
      </p:pic>
      <p:pic>
        <p:nvPicPr>
          <p:cNvPr id="6" name="Picture 5" descr="A person looking at a computer screen&#10;&#10;Description automatically generated">
            <a:extLst>
              <a:ext uri="{FF2B5EF4-FFF2-40B4-BE49-F238E27FC236}">
                <a16:creationId xmlns:a16="http://schemas.microsoft.com/office/drawing/2014/main" id="{7F3AA3D7-AA26-E5DE-79C2-9044A3EDB454}"/>
              </a:ext>
            </a:extLst>
          </p:cNvPr>
          <p:cNvPicPr>
            <a:picLocks noChangeAspect="1"/>
          </p:cNvPicPr>
          <p:nvPr/>
        </p:nvPicPr>
        <p:blipFill>
          <a:blip r:embed="rId4"/>
          <a:stretch>
            <a:fillRect/>
          </a:stretch>
        </p:blipFill>
        <p:spPr>
          <a:xfrm>
            <a:off x="3396450" y="3191953"/>
            <a:ext cx="2351100" cy="2536140"/>
          </a:xfrm>
          <a:prstGeom prst="rect">
            <a:avLst/>
          </a:prstGeom>
        </p:spPr>
      </p:pic>
      <p:sp>
        <p:nvSpPr>
          <p:cNvPr id="3" name="Google Shape;1957;p54">
            <a:extLst>
              <a:ext uri="{FF2B5EF4-FFF2-40B4-BE49-F238E27FC236}">
                <a16:creationId xmlns:a16="http://schemas.microsoft.com/office/drawing/2014/main" id="{467BCB31-6296-6068-6C82-952315C6E244}"/>
              </a:ext>
            </a:extLst>
          </p:cNvPr>
          <p:cNvSpPr txBox="1">
            <a:spLocks/>
          </p:cNvSpPr>
          <p:nvPr/>
        </p:nvSpPr>
        <p:spPr>
          <a:xfrm>
            <a:off x="0" y="1597479"/>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Integration Testing</a:t>
            </a:r>
          </a:p>
        </p:txBody>
      </p:sp>
      <p:sp>
        <p:nvSpPr>
          <p:cNvPr id="5" name="Google Shape;1957;p54">
            <a:extLst>
              <a:ext uri="{FF2B5EF4-FFF2-40B4-BE49-F238E27FC236}">
                <a16:creationId xmlns:a16="http://schemas.microsoft.com/office/drawing/2014/main" id="{307C98C2-EEEA-63D6-40A9-5B53D6C0EFF9}"/>
              </a:ext>
            </a:extLst>
          </p:cNvPr>
          <p:cNvSpPr txBox="1">
            <a:spLocks/>
          </p:cNvSpPr>
          <p:nvPr/>
        </p:nvSpPr>
        <p:spPr>
          <a:xfrm>
            <a:off x="5644701" y="2156850"/>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System Testing</a:t>
            </a:r>
          </a:p>
        </p:txBody>
      </p:sp>
      <p:sp>
        <p:nvSpPr>
          <p:cNvPr id="7" name="Google Shape;1957;p54">
            <a:extLst>
              <a:ext uri="{FF2B5EF4-FFF2-40B4-BE49-F238E27FC236}">
                <a16:creationId xmlns:a16="http://schemas.microsoft.com/office/drawing/2014/main" id="{29D19DC8-BFC9-9E92-DB84-7D47F1E3FA0F}"/>
              </a:ext>
            </a:extLst>
          </p:cNvPr>
          <p:cNvSpPr txBox="1">
            <a:spLocks/>
          </p:cNvSpPr>
          <p:nvPr/>
        </p:nvSpPr>
        <p:spPr>
          <a:xfrm>
            <a:off x="-1" y="3005589"/>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Security Testing</a:t>
            </a:r>
          </a:p>
        </p:txBody>
      </p:sp>
      <p:sp>
        <p:nvSpPr>
          <p:cNvPr id="8" name="Google Shape;1957;p54">
            <a:extLst>
              <a:ext uri="{FF2B5EF4-FFF2-40B4-BE49-F238E27FC236}">
                <a16:creationId xmlns:a16="http://schemas.microsoft.com/office/drawing/2014/main" id="{C23EC8DC-FBB7-0A58-5726-3D9F2EEB1BB0}"/>
              </a:ext>
            </a:extLst>
          </p:cNvPr>
          <p:cNvSpPr txBox="1">
            <a:spLocks/>
          </p:cNvSpPr>
          <p:nvPr/>
        </p:nvSpPr>
        <p:spPr>
          <a:xfrm>
            <a:off x="5644701" y="3378971"/>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User Testing</a:t>
            </a:r>
          </a:p>
        </p:txBody>
      </p:sp>
      <p:sp>
        <p:nvSpPr>
          <p:cNvPr id="9" name="Google Shape;1957;p54">
            <a:extLst>
              <a:ext uri="{FF2B5EF4-FFF2-40B4-BE49-F238E27FC236}">
                <a16:creationId xmlns:a16="http://schemas.microsoft.com/office/drawing/2014/main" id="{4CECE5BF-F8B8-82C9-7303-922582D7E08A}"/>
              </a:ext>
            </a:extLst>
          </p:cNvPr>
          <p:cNvSpPr txBox="1">
            <a:spLocks/>
          </p:cNvSpPr>
          <p:nvPr/>
        </p:nvSpPr>
        <p:spPr>
          <a:xfrm>
            <a:off x="0" y="4285873"/>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Automated Testing</a:t>
            </a:r>
          </a:p>
        </p:txBody>
      </p:sp>
      <p:sp>
        <p:nvSpPr>
          <p:cNvPr id="10" name="Google Shape;1957;p54">
            <a:extLst>
              <a:ext uri="{FF2B5EF4-FFF2-40B4-BE49-F238E27FC236}">
                <a16:creationId xmlns:a16="http://schemas.microsoft.com/office/drawing/2014/main" id="{4728AB4F-D2B2-0147-2A0E-A63EA61B6B69}"/>
              </a:ext>
            </a:extLst>
          </p:cNvPr>
          <p:cNvSpPr txBox="1">
            <a:spLocks/>
          </p:cNvSpPr>
          <p:nvPr/>
        </p:nvSpPr>
        <p:spPr>
          <a:xfrm>
            <a:off x="5644701" y="920664"/>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Unit Testing</a:t>
            </a:r>
          </a:p>
        </p:txBody>
      </p:sp>
      <p:sp>
        <p:nvSpPr>
          <p:cNvPr id="2" name="Google Shape;1957;p54">
            <a:extLst>
              <a:ext uri="{FF2B5EF4-FFF2-40B4-BE49-F238E27FC236}">
                <a16:creationId xmlns:a16="http://schemas.microsoft.com/office/drawing/2014/main" id="{19A5B3BF-D7E8-19EB-5A59-77DB56CC8EB6}"/>
              </a:ext>
            </a:extLst>
          </p:cNvPr>
          <p:cNvSpPr txBox="1">
            <a:spLocks/>
          </p:cNvSpPr>
          <p:nvPr/>
        </p:nvSpPr>
        <p:spPr>
          <a:xfrm>
            <a:off x="5640700" y="4553532"/>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a:t>Ad Hoc </a:t>
            </a:r>
            <a:r>
              <a:rPr lang="en-GB" sz="1400" dirty="0"/>
              <a:t>Testing</a:t>
            </a:r>
          </a:p>
        </p:txBody>
      </p:sp>
    </p:spTree>
    <p:extLst>
      <p:ext uri="{BB962C8B-B14F-4D97-AF65-F5344CB8AC3E}">
        <p14:creationId xmlns:p14="http://schemas.microsoft.com/office/powerpoint/2010/main" val="34991542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6" name="Google Shape;162;p38">
            <a:extLst>
              <a:ext uri="{FF2B5EF4-FFF2-40B4-BE49-F238E27FC236}">
                <a16:creationId xmlns:a16="http://schemas.microsoft.com/office/drawing/2014/main" id="{0C9F9C36-9A25-C87C-27F5-3532977B44E5}"/>
              </a:ext>
            </a:extLst>
          </p:cNvPr>
          <p:cNvSpPr txBox="1">
            <a:spLocks noGrp="1"/>
          </p:cNvSpPr>
          <p:nvPr>
            <p:ph type="ctrTitle"/>
          </p:nvPr>
        </p:nvSpPr>
        <p:spPr>
          <a:xfrm>
            <a:off x="2175900" y="1950100"/>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t>Demonstration</a:t>
            </a:r>
            <a:endParaRPr dirty="0"/>
          </a:p>
        </p:txBody>
      </p:sp>
      <p:cxnSp>
        <p:nvCxnSpPr>
          <p:cNvPr id="7" name="Google Shape;165;p38">
            <a:extLst>
              <a:ext uri="{FF2B5EF4-FFF2-40B4-BE49-F238E27FC236}">
                <a16:creationId xmlns:a16="http://schemas.microsoft.com/office/drawing/2014/main" id="{339E8EF2-E14D-6EE2-0808-1B1BF8B53649}"/>
              </a:ext>
            </a:extLst>
          </p:cNvPr>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extLst>
              <a:ext uri="{BEBA8EAE-BF5A-486C-A8C5-ECC9F3942E4B}">
                <a14:imgProps xmlns:a14="http://schemas.microsoft.com/office/drawing/2010/main">
                  <a14:imgLayer r:embed="rId4">
                    <a14:imgEffect>
                      <a14:brightnessContrast bright="-2000"/>
                    </a14:imgEffect>
                  </a14:imgLayer>
                </a14:imgProps>
              </a:ext>
            </a:extLst>
          </a:blip>
          <a:stretch>
            <a:fillRect/>
          </a:stretch>
        </a:blipFill>
        <a:effectLst/>
      </p:bgPr>
    </p:bg>
    <p:spTree>
      <p:nvGrpSpPr>
        <p:cNvPr id="1" name="Shape 161"/>
        <p:cNvGrpSpPr/>
        <p:nvPr/>
      </p:nvGrpSpPr>
      <p:grpSpPr>
        <a:xfrm>
          <a:off x="0" y="0"/>
          <a:ext cx="0" cy="0"/>
          <a:chOff x="0" y="0"/>
          <a:chExt cx="0" cy="0"/>
        </a:xfrm>
      </p:grpSpPr>
      <p:sp>
        <p:nvSpPr>
          <p:cNvPr id="2" name="Rectangle 1">
            <a:extLst>
              <a:ext uri="{FF2B5EF4-FFF2-40B4-BE49-F238E27FC236}">
                <a16:creationId xmlns:a16="http://schemas.microsoft.com/office/drawing/2014/main" id="{89CC22A3-2D9F-3B46-ADA2-0A12D2E21D82}"/>
              </a:ext>
            </a:extLst>
          </p:cNvPr>
          <p:cNvSpPr/>
          <p:nvPr/>
        </p:nvSpPr>
        <p:spPr>
          <a:xfrm rot="1800000">
            <a:off x="-889225" y="3622930"/>
            <a:ext cx="6881678" cy="710412"/>
          </a:xfrm>
          <a:custGeom>
            <a:avLst/>
            <a:gdLst>
              <a:gd name="connsiteX0" fmla="*/ 0 w 6881678"/>
              <a:gd name="connsiteY0" fmla="*/ 0 h 708660"/>
              <a:gd name="connsiteX1" fmla="*/ 6881678 w 6881678"/>
              <a:gd name="connsiteY1" fmla="*/ 0 h 708660"/>
              <a:gd name="connsiteX2" fmla="*/ 6881678 w 6881678"/>
              <a:gd name="connsiteY2" fmla="*/ 708660 h 708660"/>
              <a:gd name="connsiteX3" fmla="*/ 0 w 6881678"/>
              <a:gd name="connsiteY3" fmla="*/ 708660 h 708660"/>
              <a:gd name="connsiteX4" fmla="*/ 0 w 6881678"/>
              <a:gd name="connsiteY4" fmla="*/ 0 h 708660"/>
              <a:gd name="connsiteX0" fmla="*/ 0 w 6881678"/>
              <a:gd name="connsiteY0" fmla="*/ 0 h 710412"/>
              <a:gd name="connsiteX1" fmla="*/ 6881678 w 6881678"/>
              <a:gd name="connsiteY1" fmla="*/ 0 h 710412"/>
              <a:gd name="connsiteX2" fmla="*/ 5639123 w 6881678"/>
              <a:gd name="connsiteY2" fmla="*/ 710412 h 710412"/>
              <a:gd name="connsiteX3" fmla="*/ 0 w 6881678"/>
              <a:gd name="connsiteY3" fmla="*/ 708660 h 710412"/>
              <a:gd name="connsiteX4" fmla="*/ 0 w 6881678"/>
              <a:gd name="connsiteY4" fmla="*/ 0 h 710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1678" h="710412">
                <a:moveTo>
                  <a:pt x="0" y="0"/>
                </a:moveTo>
                <a:lnTo>
                  <a:pt x="6881678" y="0"/>
                </a:lnTo>
                <a:lnTo>
                  <a:pt x="5639123" y="710412"/>
                </a:lnTo>
                <a:lnTo>
                  <a:pt x="0" y="708660"/>
                </a:lnTo>
                <a:lnTo>
                  <a:pt x="0" y="0"/>
                </a:lnTo>
                <a:close/>
              </a:path>
            </a:pathLst>
          </a:cu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bg2">
                    <a:lumMod val="10000"/>
                  </a:schemeClr>
                </a:solidFill>
              </a:rPr>
              <a:t>0</a:t>
            </a:r>
          </a:p>
        </p:txBody>
      </p:sp>
      <p:sp>
        <p:nvSpPr>
          <p:cNvPr id="3" name="Rectangle 2">
            <a:extLst>
              <a:ext uri="{FF2B5EF4-FFF2-40B4-BE49-F238E27FC236}">
                <a16:creationId xmlns:a16="http://schemas.microsoft.com/office/drawing/2014/main" id="{DEF30A02-7DE1-9636-3A23-3040B21B522E}"/>
              </a:ext>
            </a:extLst>
          </p:cNvPr>
          <p:cNvSpPr/>
          <p:nvPr/>
        </p:nvSpPr>
        <p:spPr>
          <a:xfrm rot="1800000">
            <a:off x="-2805251" y="3854882"/>
            <a:ext cx="8363739" cy="708660"/>
          </a:xfrm>
          <a:custGeom>
            <a:avLst/>
            <a:gdLst>
              <a:gd name="connsiteX0" fmla="*/ 0 w 6881678"/>
              <a:gd name="connsiteY0" fmla="*/ 0 h 708660"/>
              <a:gd name="connsiteX1" fmla="*/ 6881678 w 6881678"/>
              <a:gd name="connsiteY1" fmla="*/ 0 h 708660"/>
              <a:gd name="connsiteX2" fmla="*/ 6881678 w 6881678"/>
              <a:gd name="connsiteY2" fmla="*/ 708660 h 708660"/>
              <a:gd name="connsiteX3" fmla="*/ 0 w 6881678"/>
              <a:gd name="connsiteY3" fmla="*/ 708660 h 708660"/>
              <a:gd name="connsiteX4" fmla="*/ 0 w 6881678"/>
              <a:gd name="connsiteY4" fmla="*/ 0 h 708660"/>
              <a:gd name="connsiteX0" fmla="*/ 1230037 w 6881678"/>
              <a:gd name="connsiteY0" fmla="*/ 17207 h 708660"/>
              <a:gd name="connsiteX1" fmla="*/ 6881678 w 6881678"/>
              <a:gd name="connsiteY1" fmla="*/ 0 h 708660"/>
              <a:gd name="connsiteX2" fmla="*/ 6881678 w 6881678"/>
              <a:gd name="connsiteY2" fmla="*/ 708660 h 708660"/>
              <a:gd name="connsiteX3" fmla="*/ 0 w 6881678"/>
              <a:gd name="connsiteY3" fmla="*/ 708660 h 708660"/>
              <a:gd name="connsiteX4" fmla="*/ 1230037 w 6881678"/>
              <a:gd name="connsiteY4" fmla="*/ 17207 h 708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1678" h="708660">
                <a:moveTo>
                  <a:pt x="1230037" y="17207"/>
                </a:moveTo>
                <a:lnTo>
                  <a:pt x="6881678" y="0"/>
                </a:lnTo>
                <a:lnTo>
                  <a:pt x="6881678" y="708660"/>
                </a:lnTo>
                <a:lnTo>
                  <a:pt x="0" y="708660"/>
                </a:lnTo>
                <a:lnTo>
                  <a:pt x="1230037" y="17207"/>
                </a:lnTo>
                <a:close/>
              </a:path>
            </a:pathLst>
          </a:cu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bg2">
                    <a:lumMod val="10000"/>
                  </a:schemeClr>
                </a:solidFill>
              </a:rPr>
              <a:t>1</a:t>
            </a:r>
          </a:p>
        </p:txBody>
      </p:sp>
      <p:sp>
        <p:nvSpPr>
          <p:cNvPr id="4" name="Rectangle 3">
            <a:extLst>
              <a:ext uri="{FF2B5EF4-FFF2-40B4-BE49-F238E27FC236}">
                <a16:creationId xmlns:a16="http://schemas.microsoft.com/office/drawing/2014/main" id="{8F8D31FD-5C1C-20A3-50D5-D569C3E91C95}"/>
              </a:ext>
            </a:extLst>
          </p:cNvPr>
          <p:cNvSpPr/>
          <p:nvPr/>
        </p:nvSpPr>
        <p:spPr>
          <a:xfrm rot="1800000">
            <a:off x="-2561117" y="4468868"/>
            <a:ext cx="6881678" cy="708660"/>
          </a:xfrm>
          <a:custGeom>
            <a:avLst/>
            <a:gdLst>
              <a:gd name="connsiteX0" fmla="*/ 0 w 6881678"/>
              <a:gd name="connsiteY0" fmla="*/ 0 h 708660"/>
              <a:gd name="connsiteX1" fmla="*/ 6881678 w 6881678"/>
              <a:gd name="connsiteY1" fmla="*/ 0 h 708660"/>
              <a:gd name="connsiteX2" fmla="*/ 6881678 w 6881678"/>
              <a:gd name="connsiteY2" fmla="*/ 708660 h 708660"/>
              <a:gd name="connsiteX3" fmla="*/ 0 w 6881678"/>
              <a:gd name="connsiteY3" fmla="*/ 708660 h 708660"/>
              <a:gd name="connsiteX4" fmla="*/ 0 w 6881678"/>
              <a:gd name="connsiteY4" fmla="*/ 0 h 708660"/>
              <a:gd name="connsiteX0" fmla="*/ 0 w 6881678"/>
              <a:gd name="connsiteY0" fmla="*/ 0 h 708660"/>
              <a:gd name="connsiteX1" fmla="*/ 6881678 w 6881678"/>
              <a:gd name="connsiteY1" fmla="*/ 0 h 708660"/>
              <a:gd name="connsiteX2" fmla="*/ 5625245 w 6881678"/>
              <a:gd name="connsiteY2" fmla="*/ 706694 h 708660"/>
              <a:gd name="connsiteX3" fmla="*/ 0 w 6881678"/>
              <a:gd name="connsiteY3" fmla="*/ 708660 h 708660"/>
              <a:gd name="connsiteX4" fmla="*/ 0 w 6881678"/>
              <a:gd name="connsiteY4" fmla="*/ 0 h 708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1678" h="708660">
                <a:moveTo>
                  <a:pt x="0" y="0"/>
                </a:moveTo>
                <a:lnTo>
                  <a:pt x="6881678" y="0"/>
                </a:lnTo>
                <a:lnTo>
                  <a:pt x="5625245" y="706694"/>
                </a:lnTo>
                <a:lnTo>
                  <a:pt x="0" y="708660"/>
                </a:lnTo>
                <a:lnTo>
                  <a:pt x="0" y="0"/>
                </a:lnTo>
                <a:close/>
              </a:path>
            </a:pathLst>
          </a:cu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bg2">
                    <a:lumMod val="10000"/>
                  </a:schemeClr>
                </a:solidFill>
              </a:rPr>
              <a:t>2</a:t>
            </a:r>
          </a:p>
        </p:txBody>
      </p:sp>
      <p:sp>
        <p:nvSpPr>
          <p:cNvPr id="5" name="Rectangle 4">
            <a:extLst>
              <a:ext uri="{FF2B5EF4-FFF2-40B4-BE49-F238E27FC236}">
                <a16:creationId xmlns:a16="http://schemas.microsoft.com/office/drawing/2014/main" id="{83C4FCFC-9905-F562-CE50-B846155953D6}"/>
              </a:ext>
            </a:extLst>
          </p:cNvPr>
          <p:cNvSpPr/>
          <p:nvPr/>
        </p:nvSpPr>
        <p:spPr>
          <a:xfrm rot="1800000">
            <a:off x="-4010164" y="4537811"/>
            <a:ext cx="6881678" cy="708660"/>
          </a:xfrm>
          <a:custGeom>
            <a:avLst/>
            <a:gdLst>
              <a:gd name="connsiteX0" fmla="*/ 0 w 6881678"/>
              <a:gd name="connsiteY0" fmla="*/ 0 h 708660"/>
              <a:gd name="connsiteX1" fmla="*/ 6881678 w 6881678"/>
              <a:gd name="connsiteY1" fmla="*/ 0 h 708660"/>
              <a:gd name="connsiteX2" fmla="*/ 6881678 w 6881678"/>
              <a:gd name="connsiteY2" fmla="*/ 708660 h 708660"/>
              <a:gd name="connsiteX3" fmla="*/ 0 w 6881678"/>
              <a:gd name="connsiteY3" fmla="*/ 708660 h 708660"/>
              <a:gd name="connsiteX4" fmla="*/ 0 w 6881678"/>
              <a:gd name="connsiteY4" fmla="*/ 0 h 708660"/>
              <a:gd name="connsiteX0" fmla="*/ 1216159 w 6881678"/>
              <a:gd name="connsiteY0" fmla="*/ 13487 h 708660"/>
              <a:gd name="connsiteX1" fmla="*/ 6881678 w 6881678"/>
              <a:gd name="connsiteY1" fmla="*/ 0 h 708660"/>
              <a:gd name="connsiteX2" fmla="*/ 6881678 w 6881678"/>
              <a:gd name="connsiteY2" fmla="*/ 708660 h 708660"/>
              <a:gd name="connsiteX3" fmla="*/ 0 w 6881678"/>
              <a:gd name="connsiteY3" fmla="*/ 708660 h 708660"/>
              <a:gd name="connsiteX4" fmla="*/ 1216159 w 6881678"/>
              <a:gd name="connsiteY4" fmla="*/ 13487 h 708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1678" h="708660">
                <a:moveTo>
                  <a:pt x="1216159" y="13487"/>
                </a:moveTo>
                <a:lnTo>
                  <a:pt x="6881678" y="0"/>
                </a:lnTo>
                <a:lnTo>
                  <a:pt x="6881678" y="708660"/>
                </a:lnTo>
                <a:lnTo>
                  <a:pt x="0" y="708660"/>
                </a:lnTo>
                <a:lnTo>
                  <a:pt x="1216159" y="13487"/>
                </a:lnTo>
                <a:close/>
              </a:path>
            </a:pathLst>
          </a:custGeom>
          <a:solidFill>
            <a:schemeClr val="bg2">
              <a:lumMod val="1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bg2">
                    <a:lumMod val="10000"/>
                  </a:schemeClr>
                </a:solidFill>
              </a:rPr>
              <a:t>3</a:t>
            </a:r>
          </a:p>
        </p:txBody>
      </p:sp>
      <p:sp>
        <p:nvSpPr>
          <p:cNvPr id="162" name="Google Shape;162;p38"/>
          <p:cNvSpPr txBox="1">
            <a:spLocks noGrp="1"/>
          </p:cNvSpPr>
          <p:nvPr>
            <p:ph type="ctrTitle"/>
          </p:nvPr>
        </p:nvSpPr>
        <p:spPr>
          <a:xfrm>
            <a:off x="2175900" y="1950100"/>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t>VOTEGRITY</a:t>
            </a:r>
            <a:endParaRPr dirty="0"/>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63" name="Google Shape;163;p38"/>
          <p:cNvSpPr txBox="1">
            <a:spLocks noGrp="1"/>
          </p:cNvSpPr>
          <p:nvPr>
            <p:ph type="subTitle" idx="1"/>
          </p:nvPr>
        </p:nvSpPr>
        <p:spPr>
          <a:xfrm>
            <a:off x="0" y="4015955"/>
            <a:ext cx="4036741" cy="112754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dirty="0">
                <a:solidFill>
                  <a:schemeClr val="bg1"/>
                </a:solidFill>
              </a:rPr>
              <a:t>Student 1:	Thomas Kelly</a:t>
            </a:r>
          </a:p>
          <a:p>
            <a:pPr marL="0" lvl="0" indent="0" algn="l" rtl="0">
              <a:lnSpc>
                <a:spcPct val="150000"/>
              </a:lnSpc>
              <a:spcBef>
                <a:spcPts val="0"/>
              </a:spcBef>
              <a:spcAft>
                <a:spcPts val="0"/>
              </a:spcAft>
              <a:buNone/>
            </a:pPr>
            <a:r>
              <a:rPr lang="en" b="1" dirty="0">
                <a:solidFill>
                  <a:schemeClr val="bg1"/>
                </a:solidFill>
              </a:rPr>
              <a:t>Student 2:	Rishabdev Sidhu</a:t>
            </a:r>
          </a:p>
          <a:p>
            <a:pPr marL="0" lvl="0" indent="0" algn="l" rtl="0">
              <a:lnSpc>
                <a:spcPct val="150000"/>
              </a:lnSpc>
              <a:spcBef>
                <a:spcPts val="0"/>
              </a:spcBef>
              <a:spcAft>
                <a:spcPts val="0"/>
              </a:spcAft>
              <a:buNone/>
            </a:pPr>
            <a:r>
              <a:rPr lang="en" b="1" dirty="0">
                <a:solidFill>
                  <a:schemeClr val="bg1"/>
                </a:solidFill>
              </a:rPr>
              <a:t>Supervisor:	Prof Geoff Hamilton</a:t>
            </a:r>
            <a:endParaRPr b="1" dirty="0">
              <a:solidFill>
                <a:schemeClr val="bg1"/>
              </a:solidFill>
            </a:endParaRPr>
          </a:p>
        </p:txBody>
      </p:sp>
      <p:grpSp>
        <p:nvGrpSpPr>
          <p:cNvPr id="38" name="Group 37">
            <a:extLst>
              <a:ext uri="{FF2B5EF4-FFF2-40B4-BE49-F238E27FC236}">
                <a16:creationId xmlns:a16="http://schemas.microsoft.com/office/drawing/2014/main" id="{37EEBD39-CD8B-9677-C356-85CBC1EFB451}"/>
              </a:ext>
            </a:extLst>
          </p:cNvPr>
          <p:cNvGrpSpPr/>
          <p:nvPr/>
        </p:nvGrpSpPr>
        <p:grpSpPr>
          <a:xfrm>
            <a:off x="5456472" y="3773301"/>
            <a:ext cx="4594204" cy="2740398"/>
            <a:chOff x="5445760" y="3763818"/>
            <a:chExt cx="4594204" cy="2740398"/>
          </a:xfrm>
          <a:solidFill>
            <a:schemeClr val="tx1">
              <a:lumMod val="75000"/>
            </a:schemeClr>
          </a:solidFill>
        </p:grpSpPr>
        <p:sp>
          <p:nvSpPr>
            <p:cNvPr id="39" name="Hexagon 38">
              <a:extLst>
                <a:ext uri="{FF2B5EF4-FFF2-40B4-BE49-F238E27FC236}">
                  <a16:creationId xmlns:a16="http://schemas.microsoft.com/office/drawing/2014/main" id="{0C7732F2-6073-C32D-2734-7DC071650CA6}"/>
                </a:ext>
              </a:extLst>
            </p:cNvPr>
            <p:cNvSpPr/>
            <p:nvPr/>
          </p:nvSpPr>
          <p:spPr>
            <a:xfrm>
              <a:off x="5445760" y="4815840"/>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Hexagon 39">
              <a:extLst>
                <a:ext uri="{FF2B5EF4-FFF2-40B4-BE49-F238E27FC236}">
                  <a16:creationId xmlns:a16="http://schemas.microsoft.com/office/drawing/2014/main" id="{0A4CDE36-CB5F-BB32-C59C-D341AEA9EC92}"/>
                </a:ext>
              </a:extLst>
            </p:cNvPr>
            <p:cNvSpPr/>
            <p:nvPr/>
          </p:nvSpPr>
          <p:spPr>
            <a:xfrm>
              <a:off x="6090057" y="4465166"/>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Hexagon 40">
              <a:extLst>
                <a:ext uri="{FF2B5EF4-FFF2-40B4-BE49-F238E27FC236}">
                  <a16:creationId xmlns:a16="http://schemas.microsoft.com/office/drawing/2014/main" id="{30D6C3FC-3FC4-48D3-5901-EE861636BCC7}"/>
                </a:ext>
              </a:extLst>
            </p:cNvPr>
            <p:cNvSpPr/>
            <p:nvPr/>
          </p:nvSpPr>
          <p:spPr>
            <a:xfrm>
              <a:off x="6090057" y="516234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Hexagon 41">
              <a:extLst>
                <a:ext uri="{FF2B5EF4-FFF2-40B4-BE49-F238E27FC236}">
                  <a16:creationId xmlns:a16="http://schemas.microsoft.com/office/drawing/2014/main" id="{0AA77967-1B03-C3AD-D91B-2B1C306409AA}"/>
                </a:ext>
              </a:extLst>
            </p:cNvPr>
            <p:cNvSpPr/>
            <p:nvPr/>
          </p:nvSpPr>
          <p:spPr>
            <a:xfrm>
              <a:off x="6734354" y="4811667"/>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Hexagon 42">
              <a:extLst>
                <a:ext uri="{FF2B5EF4-FFF2-40B4-BE49-F238E27FC236}">
                  <a16:creationId xmlns:a16="http://schemas.microsoft.com/office/drawing/2014/main" id="{E5C6E06D-D1BA-4A64-8F33-8AF46871B048}"/>
                </a:ext>
              </a:extLst>
            </p:cNvPr>
            <p:cNvSpPr/>
            <p:nvPr/>
          </p:nvSpPr>
          <p:spPr>
            <a:xfrm>
              <a:off x="6736228" y="4114492"/>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Hexagon 43">
              <a:extLst>
                <a:ext uri="{FF2B5EF4-FFF2-40B4-BE49-F238E27FC236}">
                  <a16:creationId xmlns:a16="http://schemas.microsoft.com/office/drawing/2014/main" id="{E83AFAD0-265D-2B30-B9FF-F350D59DC224}"/>
                </a:ext>
              </a:extLst>
            </p:cNvPr>
            <p:cNvSpPr/>
            <p:nvPr/>
          </p:nvSpPr>
          <p:spPr>
            <a:xfrm>
              <a:off x="7380525" y="3763818"/>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Hexagon 44">
              <a:extLst>
                <a:ext uri="{FF2B5EF4-FFF2-40B4-BE49-F238E27FC236}">
                  <a16:creationId xmlns:a16="http://schemas.microsoft.com/office/drawing/2014/main" id="{474B9197-3B02-8DFF-CE14-AA3392B038AC}"/>
                </a:ext>
              </a:extLst>
            </p:cNvPr>
            <p:cNvSpPr/>
            <p:nvPr/>
          </p:nvSpPr>
          <p:spPr>
            <a:xfrm>
              <a:off x="7380525" y="4460993"/>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Hexagon 45">
              <a:extLst>
                <a:ext uri="{FF2B5EF4-FFF2-40B4-BE49-F238E27FC236}">
                  <a16:creationId xmlns:a16="http://schemas.microsoft.com/office/drawing/2014/main" id="{E0FF1B6C-3A2E-6246-A9A8-6A2EFDCF9B6A}"/>
                </a:ext>
              </a:extLst>
            </p:cNvPr>
            <p:cNvSpPr/>
            <p:nvPr/>
          </p:nvSpPr>
          <p:spPr>
            <a:xfrm>
              <a:off x="8024822" y="4110319"/>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Hexagon 46">
              <a:extLst>
                <a:ext uri="{FF2B5EF4-FFF2-40B4-BE49-F238E27FC236}">
                  <a16:creationId xmlns:a16="http://schemas.microsoft.com/office/drawing/2014/main" id="{F67FF644-E830-13B4-9754-BD18FC6A54E6}"/>
                </a:ext>
              </a:extLst>
            </p:cNvPr>
            <p:cNvSpPr/>
            <p:nvPr/>
          </p:nvSpPr>
          <p:spPr>
            <a:xfrm>
              <a:off x="6734354" y="5513015"/>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Hexagon 47">
              <a:extLst>
                <a:ext uri="{FF2B5EF4-FFF2-40B4-BE49-F238E27FC236}">
                  <a16:creationId xmlns:a16="http://schemas.microsoft.com/office/drawing/2014/main" id="{DE2D5541-6BA7-6F2C-4092-8390FFFD8738}"/>
                </a:ext>
              </a:extLst>
            </p:cNvPr>
            <p:cNvSpPr/>
            <p:nvPr/>
          </p:nvSpPr>
          <p:spPr>
            <a:xfrm>
              <a:off x="7378651" y="516234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Hexagon 48">
              <a:extLst>
                <a:ext uri="{FF2B5EF4-FFF2-40B4-BE49-F238E27FC236}">
                  <a16:creationId xmlns:a16="http://schemas.microsoft.com/office/drawing/2014/main" id="{621A091D-159F-5F46-9FA4-E77E545A52FF}"/>
                </a:ext>
              </a:extLst>
            </p:cNvPr>
            <p:cNvSpPr/>
            <p:nvPr/>
          </p:nvSpPr>
          <p:spPr>
            <a:xfrm>
              <a:off x="7378651" y="5859516"/>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Hexagon 49">
              <a:extLst>
                <a:ext uri="{FF2B5EF4-FFF2-40B4-BE49-F238E27FC236}">
                  <a16:creationId xmlns:a16="http://schemas.microsoft.com/office/drawing/2014/main" id="{82ECE475-242A-BAFA-6FB9-2CC610403AA2}"/>
                </a:ext>
              </a:extLst>
            </p:cNvPr>
            <p:cNvSpPr/>
            <p:nvPr/>
          </p:nvSpPr>
          <p:spPr>
            <a:xfrm>
              <a:off x="8022948" y="5508842"/>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Hexagon 50">
              <a:extLst>
                <a:ext uri="{FF2B5EF4-FFF2-40B4-BE49-F238E27FC236}">
                  <a16:creationId xmlns:a16="http://schemas.microsoft.com/office/drawing/2014/main" id="{A47CE9BE-E12A-1C2C-D925-21EC4CCF33B6}"/>
                </a:ext>
              </a:extLst>
            </p:cNvPr>
            <p:cNvSpPr/>
            <p:nvPr/>
          </p:nvSpPr>
          <p:spPr>
            <a:xfrm>
              <a:off x="8003518" y="4807494"/>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Hexagon 51">
              <a:extLst>
                <a:ext uri="{FF2B5EF4-FFF2-40B4-BE49-F238E27FC236}">
                  <a16:creationId xmlns:a16="http://schemas.microsoft.com/office/drawing/2014/main" id="{8D261ECD-555B-E57F-BB14-52A1B27B1ECC}"/>
                </a:ext>
              </a:extLst>
            </p:cNvPr>
            <p:cNvSpPr/>
            <p:nvPr/>
          </p:nvSpPr>
          <p:spPr>
            <a:xfrm>
              <a:off x="8647815" y="4456820"/>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Hexagon 52">
              <a:extLst>
                <a:ext uri="{FF2B5EF4-FFF2-40B4-BE49-F238E27FC236}">
                  <a16:creationId xmlns:a16="http://schemas.microsoft.com/office/drawing/2014/main" id="{0F369C0F-502E-88CB-DCC5-95E1DF1D7F4A}"/>
                </a:ext>
              </a:extLst>
            </p:cNvPr>
            <p:cNvSpPr/>
            <p:nvPr/>
          </p:nvSpPr>
          <p:spPr>
            <a:xfrm>
              <a:off x="8647815" y="5153995"/>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Hexagon 53">
              <a:extLst>
                <a:ext uri="{FF2B5EF4-FFF2-40B4-BE49-F238E27FC236}">
                  <a16:creationId xmlns:a16="http://schemas.microsoft.com/office/drawing/2014/main" id="{6CAD82F0-026D-5F26-A101-ED96F8C200EE}"/>
                </a:ext>
              </a:extLst>
            </p:cNvPr>
            <p:cNvSpPr/>
            <p:nvPr/>
          </p:nvSpPr>
          <p:spPr>
            <a:xfrm>
              <a:off x="9292112" y="480332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977437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Motivation</a:t>
            </a:r>
            <a:endParaRPr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descr="A red lock with a black arrow&#10;&#10;Description automatically generated">
            <a:extLst>
              <a:ext uri="{FF2B5EF4-FFF2-40B4-BE49-F238E27FC236}">
                <a16:creationId xmlns:a16="http://schemas.microsoft.com/office/drawing/2014/main" id="{9A6AE6B4-2505-CD92-6C59-FA1FF30EA449}"/>
              </a:ext>
            </a:extLst>
          </p:cNvPr>
          <p:cNvPicPr>
            <a:picLocks noChangeAspect="1"/>
          </p:cNvPicPr>
          <p:nvPr/>
        </p:nvPicPr>
        <p:blipFill>
          <a:blip r:embed="rId3"/>
          <a:stretch>
            <a:fillRect/>
          </a:stretch>
        </p:blipFill>
        <p:spPr>
          <a:xfrm>
            <a:off x="-2305321" y="1690243"/>
            <a:ext cx="1441105" cy="2006644"/>
          </a:xfrm>
          <a:prstGeom prst="rect">
            <a:avLst/>
          </a:prstGeom>
        </p:spPr>
      </p:pic>
      <p:pic>
        <p:nvPicPr>
          <p:cNvPr id="5" name="Picture 4" descr="A logo of cubes on a black background&#10;&#10;Description automatically generated">
            <a:extLst>
              <a:ext uri="{FF2B5EF4-FFF2-40B4-BE49-F238E27FC236}">
                <a16:creationId xmlns:a16="http://schemas.microsoft.com/office/drawing/2014/main" id="{685ACA37-4B7E-C391-2F7C-8B7A65B3089E}"/>
              </a:ext>
            </a:extLst>
          </p:cNvPr>
          <p:cNvPicPr>
            <a:picLocks noChangeAspect="1"/>
          </p:cNvPicPr>
          <p:nvPr/>
        </p:nvPicPr>
        <p:blipFill rotWithShape="1">
          <a:blip r:embed="rId4"/>
          <a:srcRect l="34761" r="34349" b="20331"/>
          <a:stretch/>
        </p:blipFill>
        <p:spPr>
          <a:xfrm>
            <a:off x="10582201" y="2559091"/>
            <a:ext cx="2032820" cy="2275592"/>
          </a:xfrm>
          <a:prstGeom prst="rect">
            <a:avLst/>
          </a:prstGeom>
        </p:spPr>
      </p:pic>
      <p:sp>
        <p:nvSpPr>
          <p:cNvPr id="6" name="Google Shape;1957;p54">
            <a:extLst>
              <a:ext uri="{FF2B5EF4-FFF2-40B4-BE49-F238E27FC236}">
                <a16:creationId xmlns:a16="http://schemas.microsoft.com/office/drawing/2014/main" id="{D123BD45-C6CF-4894-7916-76AFFBA527E1}"/>
              </a:ext>
            </a:extLst>
          </p:cNvPr>
          <p:cNvSpPr txBox="1">
            <a:spLocks/>
          </p:cNvSpPr>
          <p:nvPr/>
        </p:nvSpPr>
        <p:spPr>
          <a:xfrm>
            <a:off x="10462556" y="2213612"/>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Innovative Blockchain Technology</a:t>
            </a:r>
          </a:p>
        </p:txBody>
      </p:sp>
      <p:sp>
        <p:nvSpPr>
          <p:cNvPr id="7" name="Google Shape;1957;p54">
            <a:extLst>
              <a:ext uri="{FF2B5EF4-FFF2-40B4-BE49-F238E27FC236}">
                <a16:creationId xmlns:a16="http://schemas.microsoft.com/office/drawing/2014/main" id="{A29C31D7-4034-BD6B-8F29-090610E6B9EF}"/>
              </a:ext>
            </a:extLst>
          </p:cNvPr>
          <p:cNvSpPr txBox="1">
            <a:spLocks/>
          </p:cNvSpPr>
          <p:nvPr/>
        </p:nvSpPr>
        <p:spPr>
          <a:xfrm>
            <a:off x="-6410314" y="1183920"/>
            <a:ext cx="554609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Recognition of vulnerabilities in modern voting systems</a:t>
            </a:r>
          </a:p>
        </p:txBody>
      </p:sp>
      <p:grpSp>
        <p:nvGrpSpPr>
          <p:cNvPr id="35" name="Group 34">
            <a:extLst>
              <a:ext uri="{FF2B5EF4-FFF2-40B4-BE49-F238E27FC236}">
                <a16:creationId xmlns:a16="http://schemas.microsoft.com/office/drawing/2014/main" id="{FB177821-7194-F249-D822-8CB610EA9777}"/>
              </a:ext>
            </a:extLst>
          </p:cNvPr>
          <p:cNvGrpSpPr/>
          <p:nvPr/>
        </p:nvGrpSpPr>
        <p:grpSpPr>
          <a:xfrm>
            <a:off x="5446757" y="-1408027"/>
            <a:ext cx="4594204" cy="2740398"/>
            <a:chOff x="5445760" y="3763818"/>
            <a:chExt cx="4594204" cy="2740398"/>
          </a:xfrm>
          <a:solidFill>
            <a:schemeClr val="tx1">
              <a:lumMod val="75000"/>
            </a:schemeClr>
          </a:solidFill>
        </p:grpSpPr>
        <p:sp>
          <p:nvSpPr>
            <p:cNvPr id="36" name="Hexagon 35">
              <a:extLst>
                <a:ext uri="{FF2B5EF4-FFF2-40B4-BE49-F238E27FC236}">
                  <a16:creationId xmlns:a16="http://schemas.microsoft.com/office/drawing/2014/main" id="{FE66DCED-C4E1-5584-7D54-B9EAA0A5581F}"/>
                </a:ext>
              </a:extLst>
            </p:cNvPr>
            <p:cNvSpPr/>
            <p:nvPr/>
          </p:nvSpPr>
          <p:spPr>
            <a:xfrm>
              <a:off x="5445760" y="4815840"/>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Hexagon 36">
              <a:extLst>
                <a:ext uri="{FF2B5EF4-FFF2-40B4-BE49-F238E27FC236}">
                  <a16:creationId xmlns:a16="http://schemas.microsoft.com/office/drawing/2014/main" id="{15F0A72F-4533-1024-5DC5-18D6F1B0DFA0}"/>
                </a:ext>
              </a:extLst>
            </p:cNvPr>
            <p:cNvSpPr/>
            <p:nvPr/>
          </p:nvSpPr>
          <p:spPr>
            <a:xfrm>
              <a:off x="6090057" y="4465166"/>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Hexagon 37">
              <a:extLst>
                <a:ext uri="{FF2B5EF4-FFF2-40B4-BE49-F238E27FC236}">
                  <a16:creationId xmlns:a16="http://schemas.microsoft.com/office/drawing/2014/main" id="{5E007DD2-C807-534F-38B5-50201F3F32B9}"/>
                </a:ext>
              </a:extLst>
            </p:cNvPr>
            <p:cNvSpPr/>
            <p:nvPr/>
          </p:nvSpPr>
          <p:spPr>
            <a:xfrm>
              <a:off x="6090057" y="516234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Hexagon 38">
              <a:extLst>
                <a:ext uri="{FF2B5EF4-FFF2-40B4-BE49-F238E27FC236}">
                  <a16:creationId xmlns:a16="http://schemas.microsoft.com/office/drawing/2014/main" id="{0BE955A7-6FE0-28FF-DBCF-26529C28557F}"/>
                </a:ext>
              </a:extLst>
            </p:cNvPr>
            <p:cNvSpPr/>
            <p:nvPr/>
          </p:nvSpPr>
          <p:spPr>
            <a:xfrm>
              <a:off x="6734354" y="4811667"/>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Hexagon 39">
              <a:extLst>
                <a:ext uri="{FF2B5EF4-FFF2-40B4-BE49-F238E27FC236}">
                  <a16:creationId xmlns:a16="http://schemas.microsoft.com/office/drawing/2014/main" id="{E5E02FB9-884B-69FD-B700-11EF2E538F8D}"/>
                </a:ext>
              </a:extLst>
            </p:cNvPr>
            <p:cNvSpPr/>
            <p:nvPr/>
          </p:nvSpPr>
          <p:spPr>
            <a:xfrm>
              <a:off x="6736228" y="4114492"/>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Hexagon 40">
              <a:extLst>
                <a:ext uri="{FF2B5EF4-FFF2-40B4-BE49-F238E27FC236}">
                  <a16:creationId xmlns:a16="http://schemas.microsoft.com/office/drawing/2014/main" id="{F1E0C116-A484-9F03-A0B3-1996D501CC1E}"/>
                </a:ext>
              </a:extLst>
            </p:cNvPr>
            <p:cNvSpPr/>
            <p:nvPr/>
          </p:nvSpPr>
          <p:spPr>
            <a:xfrm>
              <a:off x="7380525" y="3763818"/>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Hexagon 41">
              <a:extLst>
                <a:ext uri="{FF2B5EF4-FFF2-40B4-BE49-F238E27FC236}">
                  <a16:creationId xmlns:a16="http://schemas.microsoft.com/office/drawing/2014/main" id="{DFA80CB2-83C1-F665-5F5B-F317079818D9}"/>
                </a:ext>
              </a:extLst>
            </p:cNvPr>
            <p:cNvSpPr/>
            <p:nvPr/>
          </p:nvSpPr>
          <p:spPr>
            <a:xfrm>
              <a:off x="7380525" y="4460993"/>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Hexagon 42">
              <a:extLst>
                <a:ext uri="{FF2B5EF4-FFF2-40B4-BE49-F238E27FC236}">
                  <a16:creationId xmlns:a16="http://schemas.microsoft.com/office/drawing/2014/main" id="{A522AD43-D15A-E330-5BE4-080543CB4AA6}"/>
                </a:ext>
              </a:extLst>
            </p:cNvPr>
            <p:cNvSpPr/>
            <p:nvPr/>
          </p:nvSpPr>
          <p:spPr>
            <a:xfrm>
              <a:off x="8024822" y="4110319"/>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Hexagon 43">
              <a:extLst>
                <a:ext uri="{FF2B5EF4-FFF2-40B4-BE49-F238E27FC236}">
                  <a16:creationId xmlns:a16="http://schemas.microsoft.com/office/drawing/2014/main" id="{798ADB1B-9A48-92EA-2242-6372F1CC0712}"/>
                </a:ext>
              </a:extLst>
            </p:cNvPr>
            <p:cNvSpPr/>
            <p:nvPr/>
          </p:nvSpPr>
          <p:spPr>
            <a:xfrm>
              <a:off x="6734354" y="5513015"/>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Hexagon 44">
              <a:extLst>
                <a:ext uri="{FF2B5EF4-FFF2-40B4-BE49-F238E27FC236}">
                  <a16:creationId xmlns:a16="http://schemas.microsoft.com/office/drawing/2014/main" id="{D72C134C-27B5-196B-647B-DA69D4B37FD9}"/>
                </a:ext>
              </a:extLst>
            </p:cNvPr>
            <p:cNvSpPr/>
            <p:nvPr/>
          </p:nvSpPr>
          <p:spPr>
            <a:xfrm>
              <a:off x="7378651" y="516234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Hexagon 45">
              <a:extLst>
                <a:ext uri="{FF2B5EF4-FFF2-40B4-BE49-F238E27FC236}">
                  <a16:creationId xmlns:a16="http://schemas.microsoft.com/office/drawing/2014/main" id="{1FAA550E-C7F9-4247-7B38-3170E6995B66}"/>
                </a:ext>
              </a:extLst>
            </p:cNvPr>
            <p:cNvSpPr/>
            <p:nvPr/>
          </p:nvSpPr>
          <p:spPr>
            <a:xfrm>
              <a:off x="7378651" y="5859516"/>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Hexagon 46">
              <a:extLst>
                <a:ext uri="{FF2B5EF4-FFF2-40B4-BE49-F238E27FC236}">
                  <a16:creationId xmlns:a16="http://schemas.microsoft.com/office/drawing/2014/main" id="{2556072A-32F2-B4DB-C694-8DBADCB5C2D9}"/>
                </a:ext>
              </a:extLst>
            </p:cNvPr>
            <p:cNvSpPr/>
            <p:nvPr/>
          </p:nvSpPr>
          <p:spPr>
            <a:xfrm>
              <a:off x="8022948" y="5508842"/>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Hexagon 47">
              <a:extLst>
                <a:ext uri="{FF2B5EF4-FFF2-40B4-BE49-F238E27FC236}">
                  <a16:creationId xmlns:a16="http://schemas.microsoft.com/office/drawing/2014/main" id="{266F05EC-24FB-400F-6399-31EE220C69C7}"/>
                </a:ext>
              </a:extLst>
            </p:cNvPr>
            <p:cNvSpPr/>
            <p:nvPr/>
          </p:nvSpPr>
          <p:spPr>
            <a:xfrm>
              <a:off x="8003518" y="4807494"/>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Hexagon 48">
              <a:extLst>
                <a:ext uri="{FF2B5EF4-FFF2-40B4-BE49-F238E27FC236}">
                  <a16:creationId xmlns:a16="http://schemas.microsoft.com/office/drawing/2014/main" id="{499C9D19-AA75-AB99-140E-3DD9A4FE6E93}"/>
                </a:ext>
              </a:extLst>
            </p:cNvPr>
            <p:cNvSpPr/>
            <p:nvPr/>
          </p:nvSpPr>
          <p:spPr>
            <a:xfrm>
              <a:off x="8647815" y="4456820"/>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Hexagon 49">
              <a:extLst>
                <a:ext uri="{FF2B5EF4-FFF2-40B4-BE49-F238E27FC236}">
                  <a16:creationId xmlns:a16="http://schemas.microsoft.com/office/drawing/2014/main" id="{84CF3C85-8D34-268E-F276-F6BF23C0123E}"/>
                </a:ext>
              </a:extLst>
            </p:cNvPr>
            <p:cNvSpPr/>
            <p:nvPr/>
          </p:nvSpPr>
          <p:spPr>
            <a:xfrm>
              <a:off x="8647815" y="5153995"/>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Hexagon 50">
              <a:extLst>
                <a:ext uri="{FF2B5EF4-FFF2-40B4-BE49-F238E27FC236}">
                  <a16:creationId xmlns:a16="http://schemas.microsoft.com/office/drawing/2014/main" id="{DB5E3200-268C-4F7F-ED4B-B0C56F3ECFB9}"/>
                </a:ext>
              </a:extLst>
            </p:cNvPr>
            <p:cNvSpPr/>
            <p:nvPr/>
          </p:nvSpPr>
          <p:spPr>
            <a:xfrm>
              <a:off x="9292112" y="480332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Motivation</a:t>
            </a:r>
            <a:endParaRPr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descr="A red lock with a black arrow&#10;&#10;Description automatically generated">
            <a:extLst>
              <a:ext uri="{FF2B5EF4-FFF2-40B4-BE49-F238E27FC236}">
                <a16:creationId xmlns:a16="http://schemas.microsoft.com/office/drawing/2014/main" id="{9A6AE6B4-2505-CD92-6C59-FA1FF30EA449}"/>
              </a:ext>
            </a:extLst>
          </p:cNvPr>
          <p:cNvPicPr>
            <a:picLocks noChangeAspect="1"/>
          </p:cNvPicPr>
          <p:nvPr/>
        </p:nvPicPr>
        <p:blipFill>
          <a:blip r:embed="rId3"/>
          <a:stretch>
            <a:fillRect/>
          </a:stretch>
        </p:blipFill>
        <p:spPr>
          <a:xfrm>
            <a:off x="2125009" y="1690243"/>
            <a:ext cx="1441105" cy="2006644"/>
          </a:xfrm>
          <a:prstGeom prst="rect">
            <a:avLst/>
          </a:prstGeom>
        </p:spPr>
      </p:pic>
      <p:pic>
        <p:nvPicPr>
          <p:cNvPr id="5" name="Picture 4" descr="A logo of cubes on a black background&#10;&#10;Description automatically generated">
            <a:extLst>
              <a:ext uri="{FF2B5EF4-FFF2-40B4-BE49-F238E27FC236}">
                <a16:creationId xmlns:a16="http://schemas.microsoft.com/office/drawing/2014/main" id="{685ACA37-4B7E-C391-2F7C-8B7A65B3089E}"/>
              </a:ext>
            </a:extLst>
          </p:cNvPr>
          <p:cNvPicPr>
            <a:picLocks noChangeAspect="1"/>
          </p:cNvPicPr>
          <p:nvPr/>
        </p:nvPicPr>
        <p:blipFill rotWithShape="1">
          <a:blip r:embed="rId4"/>
          <a:srcRect l="34761" r="34349" b="20331"/>
          <a:stretch/>
        </p:blipFill>
        <p:spPr>
          <a:xfrm>
            <a:off x="6002581" y="2559091"/>
            <a:ext cx="2032820" cy="2275592"/>
          </a:xfrm>
          <a:prstGeom prst="rect">
            <a:avLst/>
          </a:prstGeom>
        </p:spPr>
      </p:pic>
      <p:sp>
        <p:nvSpPr>
          <p:cNvPr id="6" name="Google Shape;1957;p54">
            <a:extLst>
              <a:ext uri="{FF2B5EF4-FFF2-40B4-BE49-F238E27FC236}">
                <a16:creationId xmlns:a16="http://schemas.microsoft.com/office/drawing/2014/main" id="{D123BD45-C6CF-4894-7916-76AFFBA527E1}"/>
              </a:ext>
            </a:extLst>
          </p:cNvPr>
          <p:cNvSpPr txBox="1">
            <a:spLocks/>
          </p:cNvSpPr>
          <p:nvPr/>
        </p:nvSpPr>
        <p:spPr>
          <a:xfrm>
            <a:off x="5166656" y="2213612"/>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Innovative Blockchain Technology</a:t>
            </a:r>
          </a:p>
        </p:txBody>
      </p:sp>
      <p:sp>
        <p:nvSpPr>
          <p:cNvPr id="7" name="Google Shape;1957;p54">
            <a:extLst>
              <a:ext uri="{FF2B5EF4-FFF2-40B4-BE49-F238E27FC236}">
                <a16:creationId xmlns:a16="http://schemas.microsoft.com/office/drawing/2014/main" id="{A29C31D7-4034-BD6B-8F29-090610E6B9EF}"/>
              </a:ext>
            </a:extLst>
          </p:cNvPr>
          <p:cNvSpPr txBox="1">
            <a:spLocks/>
          </p:cNvSpPr>
          <p:nvPr/>
        </p:nvSpPr>
        <p:spPr>
          <a:xfrm>
            <a:off x="112406" y="1183920"/>
            <a:ext cx="554609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Recognition of vulnerabilities in modern voting systems</a:t>
            </a:r>
          </a:p>
        </p:txBody>
      </p:sp>
      <p:grpSp>
        <p:nvGrpSpPr>
          <p:cNvPr id="2" name="Group 1">
            <a:extLst>
              <a:ext uri="{FF2B5EF4-FFF2-40B4-BE49-F238E27FC236}">
                <a16:creationId xmlns:a16="http://schemas.microsoft.com/office/drawing/2014/main" id="{5A85A72B-E086-AE80-01F3-8E53475C3A1A}"/>
              </a:ext>
            </a:extLst>
          </p:cNvPr>
          <p:cNvGrpSpPr/>
          <p:nvPr/>
        </p:nvGrpSpPr>
        <p:grpSpPr>
          <a:xfrm>
            <a:off x="5446757" y="-2942187"/>
            <a:ext cx="4594204" cy="2740398"/>
            <a:chOff x="5445760" y="3763818"/>
            <a:chExt cx="4594204" cy="2740398"/>
          </a:xfrm>
          <a:solidFill>
            <a:schemeClr val="tx1">
              <a:lumMod val="75000"/>
            </a:schemeClr>
          </a:solidFill>
        </p:grpSpPr>
        <p:sp>
          <p:nvSpPr>
            <p:cNvPr id="4" name="Hexagon 3">
              <a:extLst>
                <a:ext uri="{FF2B5EF4-FFF2-40B4-BE49-F238E27FC236}">
                  <a16:creationId xmlns:a16="http://schemas.microsoft.com/office/drawing/2014/main" id="{307199FD-BE09-EA80-2525-219C4B2F6C0E}"/>
                </a:ext>
              </a:extLst>
            </p:cNvPr>
            <p:cNvSpPr/>
            <p:nvPr/>
          </p:nvSpPr>
          <p:spPr>
            <a:xfrm>
              <a:off x="5445760" y="4815840"/>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Hexagon 7">
              <a:extLst>
                <a:ext uri="{FF2B5EF4-FFF2-40B4-BE49-F238E27FC236}">
                  <a16:creationId xmlns:a16="http://schemas.microsoft.com/office/drawing/2014/main" id="{71D217BD-34FB-664C-17D4-541AFA635A15}"/>
                </a:ext>
              </a:extLst>
            </p:cNvPr>
            <p:cNvSpPr/>
            <p:nvPr/>
          </p:nvSpPr>
          <p:spPr>
            <a:xfrm>
              <a:off x="6090057" y="4465166"/>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Hexagon 8">
              <a:extLst>
                <a:ext uri="{FF2B5EF4-FFF2-40B4-BE49-F238E27FC236}">
                  <a16:creationId xmlns:a16="http://schemas.microsoft.com/office/drawing/2014/main" id="{C67DFF07-7427-2704-0D9C-D3899DC62B64}"/>
                </a:ext>
              </a:extLst>
            </p:cNvPr>
            <p:cNvSpPr/>
            <p:nvPr/>
          </p:nvSpPr>
          <p:spPr>
            <a:xfrm>
              <a:off x="6090057" y="516234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Hexagon 9">
              <a:extLst>
                <a:ext uri="{FF2B5EF4-FFF2-40B4-BE49-F238E27FC236}">
                  <a16:creationId xmlns:a16="http://schemas.microsoft.com/office/drawing/2014/main" id="{C2C2BE06-1C87-871F-317D-B122BE738E72}"/>
                </a:ext>
              </a:extLst>
            </p:cNvPr>
            <p:cNvSpPr/>
            <p:nvPr/>
          </p:nvSpPr>
          <p:spPr>
            <a:xfrm>
              <a:off x="6734354" y="4811667"/>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Hexagon 10">
              <a:extLst>
                <a:ext uri="{FF2B5EF4-FFF2-40B4-BE49-F238E27FC236}">
                  <a16:creationId xmlns:a16="http://schemas.microsoft.com/office/drawing/2014/main" id="{2A86B6E9-EC94-D7ED-8711-249ED3838F9A}"/>
                </a:ext>
              </a:extLst>
            </p:cNvPr>
            <p:cNvSpPr/>
            <p:nvPr/>
          </p:nvSpPr>
          <p:spPr>
            <a:xfrm>
              <a:off x="6736228" y="4114492"/>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Hexagon 11">
              <a:extLst>
                <a:ext uri="{FF2B5EF4-FFF2-40B4-BE49-F238E27FC236}">
                  <a16:creationId xmlns:a16="http://schemas.microsoft.com/office/drawing/2014/main" id="{181A6141-CC95-40BE-B7FC-A991EF719B89}"/>
                </a:ext>
              </a:extLst>
            </p:cNvPr>
            <p:cNvSpPr/>
            <p:nvPr/>
          </p:nvSpPr>
          <p:spPr>
            <a:xfrm>
              <a:off x="7380525" y="3763818"/>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Hexagon 12">
              <a:extLst>
                <a:ext uri="{FF2B5EF4-FFF2-40B4-BE49-F238E27FC236}">
                  <a16:creationId xmlns:a16="http://schemas.microsoft.com/office/drawing/2014/main" id="{72788371-32A6-CA6A-9DF2-3FD33F4FFCEC}"/>
                </a:ext>
              </a:extLst>
            </p:cNvPr>
            <p:cNvSpPr/>
            <p:nvPr/>
          </p:nvSpPr>
          <p:spPr>
            <a:xfrm>
              <a:off x="7380525" y="4460993"/>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Hexagon 13">
              <a:extLst>
                <a:ext uri="{FF2B5EF4-FFF2-40B4-BE49-F238E27FC236}">
                  <a16:creationId xmlns:a16="http://schemas.microsoft.com/office/drawing/2014/main" id="{D2306742-DA0B-A009-B952-B6D54C8FEFEE}"/>
                </a:ext>
              </a:extLst>
            </p:cNvPr>
            <p:cNvSpPr/>
            <p:nvPr/>
          </p:nvSpPr>
          <p:spPr>
            <a:xfrm>
              <a:off x="8024822" y="4110319"/>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Hexagon 14">
              <a:extLst>
                <a:ext uri="{FF2B5EF4-FFF2-40B4-BE49-F238E27FC236}">
                  <a16:creationId xmlns:a16="http://schemas.microsoft.com/office/drawing/2014/main" id="{51860F3A-6667-A80F-44F0-82DBB0DBC3D2}"/>
                </a:ext>
              </a:extLst>
            </p:cNvPr>
            <p:cNvSpPr/>
            <p:nvPr/>
          </p:nvSpPr>
          <p:spPr>
            <a:xfrm>
              <a:off x="6734354" y="5513015"/>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Hexagon 15">
              <a:extLst>
                <a:ext uri="{FF2B5EF4-FFF2-40B4-BE49-F238E27FC236}">
                  <a16:creationId xmlns:a16="http://schemas.microsoft.com/office/drawing/2014/main" id="{0109E95E-3237-0385-B118-26E4785DCE4F}"/>
                </a:ext>
              </a:extLst>
            </p:cNvPr>
            <p:cNvSpPr/>
            <p:nvPr/>
          </p:nvSpPr>
          <p:spPr>
            <a:xfrm>
              <a:off x="7378651" y="516234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Hexagon 16">
              <a:extLst>
                <a:ext uri="{FF2B5EF4-FFF2-40B4-BE49-F238E27FC236}">
                  <a16:creationId xmlns:a16="http://schemas.microsoft.com/office/drawing/2014/main" id="{9F939EE0-AE53-714B-31C9-3150192D4448}"/>
                </a:ext>
              </a:extLst>
            </p:cNvPr>
            <p:cNvSpPr/>
            <p:nvPr/>
          </p:nvSpPr>
          <p:spPr>
            <a:xfrm>
              <a:off x="7378651" y="5859516"/>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Hexagon 17">
              <a:extLst>
                <a:ext uri="{FF2B5EF4-FFF2-40B4-BE49-F238E27FC236}">
                  <a16:creationId xmlns:a16="http://schemas.microsoft.com/office/drawing/2014/main" id="{2D9B30FE-FD3C-D07F-7EA6-1BBA39E7BE2E}"/>
                </a:ext>
              </a:extLst>
            </p:cNvPr>
            <p:cNvSpPr/>
            <p:nvPr/>
          </p:nvSpPr>
          <p:spPr>
            <a:xfrm>
              <a:off x="8022948" y="5508842"/>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Hexagon 18">
              <a:extLst>
                <a:ext uri="{FF2B5EF4-FFF2-40B4-BE49-F238E27FC236}">
                  <a16:creationId xmlns:a16="http://schemas.microsoft.com/office/drawing/2014/main" id="{BF5A9EB7-F44A-3C22-2B1D-82BDFCFDD7E7}"/>
                </a:ext>
              </a:extLst>
            </p:cNvPr>
            <p:cNvSpPr/>
            <p:nvPr/>
          </p:nvSpPr>
          <p:spPr>
            <a:xfrm>
              <a:off x="8003518" y="4807494"/>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Hexagon 19">
              <a:extLst>
                <a:ext uri="{FF2B5EF4-FFF2-40B4-BE49-F238E27FC236}">
                  <a16:creationId xmlns:a16="http://schemas.microsoft.com/office/drawing/2014/main" id="{BF3CFD61-85BC-60FA-BDA5-4C9D6F54D3A2}"/>
                </a:ext>
              </a:extLst>
            </p:cNvPr>
            <p:cNvSpPr/>
            <p:nvPr/>
          </p:nvSpPr>
          <p:spPr>
            <a:xfrm>
              <a:off x="8647815" y="4456820"/>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Hexagon 20">
              <a:extLst>
                <a:ext uri="{FF2B5EF4-FFF2-40B4-BE49-F238E27FC236}">
                  <a16:creationId xmlns:a16="http://schemas.microsoft.com/office/drawing/2014/main" id="{BD760E84-1FCB-6519-0723-40F53962E786}"/>
                </a:ext>
              </a:extLst>
            </p:cNvPr>
            <p:cNvSpPr/>
            <p:nvPr/>
          </p:nvSpPr>
          <p:spPr>
            <a:xfrm>
              <a:off x="8647815" y="5153995"/>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Hexagon 21">
              <a:extLst>
                <a:ext uri="{FF2B5EF4-FFF2-40B4-BE49-F238E27FC236}">
                  <a16:creationId xmlns:a16="http://schemas.microsoft.com/office/drawing/2014/main" id="{C2FE57CD-9C35-49C9-B5A5-1F1831D0F674}"/>
                </a:ext>
              </a:extLst>
            </p:cNvPr>
            <p:cNvSpPr/>
            <p:nvPr/>
          </p:nvSpPr>
          <p:spPr>
            <a:xfrm>
              <a:off x="9292112" y="4803321"/>
              <a:ext cx="747852" cy="644700"/>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16053194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Proposed Solution</a:t>
            </a:r>
            <a:endParaRPr dirty="0">
              <a:solidFill>
                <a:schemeClr val="accent1"/>
              </a:solidFill>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descr="A blue and black logo&#10;&#10;Description automatically generated">
            <a:extLst>
              <a:ext uri="{FF2B5EF4-FFF2-40B4-BE49-F238E27FC236}">
                <a16:creationId xmlns:a16="http://schemas.microsoft.com/office/drawing/2014/main" id="{C9C956CD-A7A5-8401-E1EA-DEE5062B99E2}"/>
              </a:ext>
            </a:extLst>
          </p:cNvPr>
          <p:cNvPicPr>
            <a:picLocks noChangeAspect="1"/>
          </p:cNvPicPr>
          <p:nvPr/>
        </p:nvPicPr>
        <p:blipFill>
          <a:blip r:embed="rId3"/>
          <a:stretch>
            <a:fillRect/>
          </a:stretch>
        </p:blipFill>
        <p:spPr>
          <a:xfrm>
            <a:off x="-2789590" y="3039725"/>
            <a:ext cx="1385450" cy="1385450"/>
          </a:xfrm>
          <a:prstGeom prst="rect">
            <a:avLst/>
          </a:prstGeom>
        </p:spPr>
      </p:pic>
      <p:pic>
        <p:nvPicPr>
          <p:cNvPr id="7" name="Picture 6" descr="A blue circle with a lock and black circles&#10;&#10;Description automatically generated">
            <a:extLst>
              <a:ext uri="{FF2B5EF4-FFF2-40B4-BE49-F238E27FC236}">
                <a16:creationId xmlns:a16="http://schemas.microsoft.com/office/drawing/2014/main" id="{FF78604C-8B48-B4D9-5A83-8563013F1531}"/>
              </a:ext>
            </a:extLst>
          </p:cNvPr>
          <p:cNvPicPr>
            <a:picLocks noChangeAspect="1"/>
          </p:cNvPicPr>
          <p:nvPr/>
        </p:nvPicPr>
        <p:blipFill>
          <a:blip r:embed="rId4"/>
          <a:stretch>
            <a:fillRect/>
          </a:stretch>
        </p:blipFill>
        <p:spPr>
          <a:xfrm>
            <a:off x="10686889" y="1537751"/>
            <a:ext cx="2057400" cy="2219325"/>
          </a:xfrm>
          <a:prstGeom prst="rect">
            <a:avLst/>
          </a:prstGeom>
        </p:spPr>
      </p:pic>
      <p:sp>
        <p:nvSpPr>
          <p:cNvPr id="8" name="Google Shape;1957;p54">
            <a:extLst>
              <a:ext uri="{FF2B5EF4-FFF2-40B4-BE49-F238E27FC236}">
                <a16:creationId xmlns:a16="http://schemas.microsoft.com/office/drawing/2014/main" id="{E3412F10-2304-04FD-E507-2739F597DF73}"/>
              </a:ext>
            </a:extLst>
          </p:cNvPr>
          <p:cNvSpPr txBox="1">
            <a:spLocks/>
          </p:cNvSpPr>
          <p:nvPr/>
        </p:nvSpPr>
        <p:spPr>
          <a:xfrm>
            <a:off x="-4410049" y="2606040"/>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r>
              <a:rPr lang="en-GB" sz="1400" dirty="0"/>
              <a:t>Blockchain Voting System</a:t>
            </a:r>
          </a:p>
        </p:txBody>
      </p:sp>
      <p:sp>
        <p:nvSpPr>
          <p:cNvPr id="9" name="Google Shape;1957;p54">
            <a:extLst>
              <a:ext uri="{FF2B5EF4-FFF2-40B4-BE49-F238E27FC236}">
                <a16:creationId xmlns:a16="http://schemas.microsoft.com/office/drawing/2014/main" id="{C2402C64-4E1E-118C-1D45-E1C23CB2195F}"/>
              </a:ext>
            </a:extLst>
          </p:cNvPr>
          <p:cNvSpPr txBox="1">
            <a:spLocks/>
          </p:cNvSpPr>
          <p:nvPr/>
        </p:nvSpPr>
        <p:spPr>
          <a:xfrm>
            <a:off x="9996420" y="1348070"/>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r>
              <a:rPr lang="en-GB" sz="1400" dirty="0"/>
              <a:t>Cryptographic security</a:t>
            </a: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Proposed Solution</a:t>
            </a:r>
            <a:endParaRPr dirty="0">
              <a:solidFill>
                <a:schemeClr val="accent1"/>
              </a:solidFill>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descr="A blue and black logo&#10;&#10;Description automatically generated">
            <a:extLst>
              <a:ext uri="{FF2B5EF4-FFF2-40B4-BE49-F238E27FC236}">
                <a16:creationId xmlns:a16="http://schemas.microsoft.com/office/drawing/2014/main" id="{C9C956CD-A7A5-8401-E1EA-DEE5062B99E2}"/>
              </a:ext>
            </a:extLst>
          </p:cNvPr>
          <p:cNvPicPr>
            <a:picLocks noChangeAspect="1"/>
          </p:cNvPicPr>
          <p:nvPr/>
        </p:nvPicPr>
        <p:blipFill>
          <a:blip r:embed="rId3"/>
          <a:stretch>
            <a:fillRect/>
          </a:stretch>
        </p:blipFill>
        <p:spPr>
          <a:xfrm>
            <a:off x="2026250" y="3039725"/>
            <a:ext cx="1385450" cy="1385450"/>
          </a:xfrm>
          <a:prstGeom prst="rect">
            <a:avLst/>
          </a:prstGeom>
        </p:spPr>
      </p:pic>
      <p:pic>
        <p:nvPicPr>
          <p:cNvPr id="7" name="Picture 6" descr="A blue circle with a lock and black circles&#10;&#10;Description automatically generated">
            <a:extLst>
              <a:ext uri="{FF2B5EF4-FFF2-40B4-BE49-F238E27FC236}">
                <a16:creationId xmlns:a16="http://schemas.microsoft.com/office/drawing/2014/main" id="{FF78604C-8B48-B4D9-5A83-8563013F1531}"/>
              </a:ext>
            </a:extLst>
          </p:cNvPr>
          <p:cNvPicPr>
            <a:picLocks noChangeAspect="1"/>
          </p:cNvPicPr>
          <p:nvPr/>
        </p:nvPicPr>
        <p:blipFill>
          <a:blip r:embed="rId4"/>
          <a:stretch>
            <a:fillRect/>
          </a:stretch>
        </p:blipFill>
        <p:spPr>
          <a:xfrm>
            <a:off x="4499449" y="1537751"/>
            <a:ext cx="2057400" cy="2219325"/>
          </a:xfrm>
          <a:prstGeom prst="rect">
            <a:avLst/>
          </a:prstGeom>
        </p:spPr>
      </p:pic>
      <p:sp>
        <p:nvSpPr>
          <p:cNvPr id="8" name="Google Shape;1957;p54">
            <a:extLst>
              <a:ext uri="{FF2B5EF4-FFF2-40B4-BE49-F238E27FC236}">
                <a16:creationId xmlns:a16="http://schemas.microsoft.com/office/drawing/2014/main" id="{E3412F10-2304-04FD-E507-2739F597DF73}"/>
              </a:ext>
            </a:extLst>
          </p:cNvPr>
          <p:cNvSpPr txBox="1">
            <a:spLocks/>
          </p:cNvSpPr>
          <p:nvPr/>
        </p:nvSpPr>
        <p:spPr>
          <a:xfrm>
            <a:off x="1000151" y="2606040"/>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r>
              <a:rPr lang="en-GB" sz="1400" dirty="0"/>
              <a:t>Blockchain Voting System</a:t>
            </a:r>
          </a:p>
        </p:txBody>
      </p:sp>
      <p:sp>
        <p:nvSpPr>
          <p:cNvPr id="9" name="Google Shape;1957;p54">
            <a:extLst>
              <a:ext uri="{FF2B5EF4-FFF2-40B4-BE49-F238E27FC236}">
                <a16:creationId xmlns:a16="http://schemas.microsoft.com/office/drawing/2014/main" id="{C2402C64-4E1E-118C-1D45-E1C23CB2195F}"/>
              </a:ext>
            </a:extLst>
          </p:cNvPr>
          <p:cNvSpPr txBox="1">
            <a:spLocks/>
          </p:cNvSpPr>
          <p:nvPr/>
        </p:nvSpPr>
        <p:spPr>
          <a:xfrm>
            <a:off x="3778500" y="1348070"/>
            <a:ext cx="3499299"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r>
              <a:rPr lang="en-GB" sz="1400" dirty="0"/>
              <a:t>Cryptographic security</a:t>
            </a:r>
          </a:p>
        </p:txBody>
      </p:sp>
    </p:spTree>
    <p:extLst>
      <p:ext uri="{BB962C8B-B14F-4D97-AF65-F5344CB8AC3E}">
        <p14:creationId xmlns:p14="http://schemas.microsoft.com/office/powerpoint/2010/main" val="16625464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0"/>
        <p:cNvGrpSpPr/>
        <p:nvPr/>
      </p:nvGrpSpPr>
      <p:grpSpPr>
        <a:xfrm>
          <a:off x="0" y="0"/>
          <a:ext cx="0" cy="0"/>
          <a:chOff x="0" y="0"/>
          <a:chExt cx="0" cy="0"/>
        </a:xfrm>
      </p:grpSpPr>
      <p:sp>
        <p:nvSpPr>
          <p:cNvPr id="221" name="Google Shape;221;p45"/>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Research</a:t>
            </a:r>
            <a:endParaRPr dirty="0"/>
          </a:p>
        </p:txBody>
      </p:sp>
      <p:cxnSp>
        <p:nvCxnSpPr>
          <p:cNvPr id="222" name="Google Shape;222;p4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Picture 4" descr="A blue circle with a lock and a keyhole&#10;&#10;Description automatically generated">
            <a:extLst>
              <a:ext uri="{FF2B5EF4-FFF2-40B4-BE49-F238E27FC236}">
                <a16:creationId xmlns:a16="http://schemas.microsoft.com/office/drawing/2014/main" id="{B63A9DAF-8827-8F79-91D7-02A76A2FE5DD}"/>
              </a:ext>
            </a:extLst>
          </p:cNvPr>
          <p:cNvPicPr>
            <a:picLocks noChangeAspect="1"/>
          </p:cNvPicPr>
          <p:nvPr/>
        </p:nvPicPr>
        <p:blipFill>
          <a:blip r:embed="rId4"/>
          <a:stretch>
            <a:fillRect/>
          </a:stretch>
        </p:blipFill>
        <p:spPr>
          <a:xfrm>
            <a:off x="-2726937" y="1275017"/>
            <a:ext cx="729091" cy="786690"/>
          </a:xfrm>
          <a:prstGeom prst="rect">
            <a:avLst/>
          </a:prstGeom>
        </p:spPr>
      </p:pic>
      <p:pic>
        <p:nvPicPr>
          <p:cNvPr id="7" name="Picture 6" descr="A green key with teeth&#10;&#10;Description automatically generated">
            <a:extLst>
              <a:ext uri="{FF2B5EF4-FFF2-40B4-BE49-F238E27FC236}">
                <a16:creationId xmlns:a16="http://schemas.microsoft.com/office/drawing/2014/main" id="{7CB4137F-0D4D-CC18-2956-2220DFA166D1}"/>
              </a:ext>
            </a:extLst>
          </p:cNvPr>
          <p:cNvPicPr>
            <a:picLocks noChangeAspect="1"/>
          </p:cNvPicPr>
          <p:nvPr/>
        </p:nvPicPr>
        <p:blipFill>
          <a:blip r:embed="rId5"/>
          <a:stretch>
            <a:fillRect/>
          </a:stretch>
        </p:blipFill>
        <p:spPr>
          <a:xfrm>
            <a:off x="-3208271" y="2474316"/>
            <a:ext cx="1681589" cy="952500"/>
          </a:xfrm>
          <a:prstGeom prst="rect">
            <a:avLst/>
          </a:prstGeom>
        </p:spPr>
      </p:pic>
      <p:pic>
        <p:nvPicPr>
          <p:cNvPr id="9" name="Picture 8" descr="A blue line drawing of a cloud with a lock&#10;&#10;Description automatically generated">
            <a:extLst>
              <a:ext uri="{FF2B5EF4-FFF2-40B4-BE49-F238E27FC236}">
                <a16:creationId xmlns:a16="http://schemas.microsoft.com/office/drawing/2014/main" id="{0BFC5E90-527F-E282-279A-0B29CF6C52DF}"/>
              </a:ext>
            </a:extLst>
          </p:cNvPr>
          <p:cNvPicPr>
            <a:picLocks noChangeAspect="1"/>
          </p:cNvPicPr>
          <p:nvPr/>
        </p:nvPicPr>
        <p:blipFill>
          <a:blip r:embed="rId6"/>
          <a:stretch>
            <a:fillRect/>
          </a:stretch>
        </p:blipFill>
        <p:spPr>
          <a:xfrm>
            <a:off x="10843402" y="2770114"/>
            <a:ext cx="1741238" cy="1741238"/>
          </a:xfrm>
          <a:prstGeom prst="rect">
            <a:avLst/>
          </a:prstGeom>
        </p:spPr>
      </p:pic>
      <p:pic>
        <p:nvPicPr>
          <p:cNvPr id="12" name="Picture 11" descr="A close up of a cookie&#10;&#10;Description automatically generated">
            <a:extLst>
              <a:ext uri="{FF2B5EF4-FFF2-40B4-BE49-F238E27FC236}">
                <a16:creationId xmlns:a16="http://schemas.microsoft.com/office/drawing/2014/main" id="{B8EB1A52-5B0A-5CB1-5362-F932874BC523}"/>
              </a:ext>
            </a:extLst>
          </p:cNvPr>
          <p:cNvPicPr>
            <a:picLocks noChangeAspect="1"/>
          </p:cNvPicPr>
          <p:nvPr/>
        </p:nvPicPr>
        <p:blipFill>
          <a:blip r:embed="rId7"/>
          <a:stretch>
            <a:fillRect/>
          </a:stretch>
        </p:blipFill>
        <p:spPr>
          <a:xfrm>
            <a:off x="11246239" y="1279491"/>
            <a:ext cx="866216" cy="866216"/>
          </a:xfrm>
          <a:prstGeom prst="rect">
            <a:avLst/>
          </a:prstGeom>
        </p:spPr>
      </p:pic>
      <p:pic>
        <p:nvPicPr>
          <p:cNvPr id="10" name="Picture 9" descr="A magnifying glass and a computer&#10;&#10;Description automatically generated">
            <a:extLst>
              <a:ext uri="{FF2B5EF4-FFF2-40B4-BE49-F238E27FC236}">
                <a16:creationId xmlns:a16="http://schemas.microsoft.com/office/drawing/2014/main" id="{BD7DE0FD-C86C-C8FE-12D9-C51C5BCCE87E}"/>
              </a:ext>
            </a:extLst>
          </p:cNvPr>
          <p:cNvPicPr>
            <a:picLocks noChangeAspect="1"/>
          </p:cNvPicPr>
          <p:nvPr/>
        </p:nvPicPr>
        <p:blipFill>
          <a:blip r:embed="rId8"/>
          <a:stretch>
            <a:fillRect/>
          </a:stretch>
        </p:blipFill>
        <p:spPr>
          <a:xfrm>
            <a:off x="-2900831" y="4014268"/>
            <a:ext cx="1113392" cy="1113392"/>
          </a:xfrm>
          <a:prstGeom prst="rect">
            <a:avLst/>
          </a:prstGeom>
        </p:spPr>
      </p:pic>
      <p:sp>
        <p:nvSpPr>
          <p:cNvPr id="13" name="Google Shape;1957;p54">
            <a:extLst>
              <a:ext uri="{FF2B5EF4-FFF2-40B4-BE49-F238E27FC236}">
                <a16:creationId xmlns:a16="http://schemas.microsoft.com/office/drawing/2014/main" id="{36A19222-ABCC-539D-FF6B-B7812D1924FA}"/>
              </a:ext>
            </a:extLst>
          </p:cNvPr>
          <p:cNvSpPr txBox="1">
            <a:spLocks/>
          </p:cNvSpPr>
          <p:nvPr/>
        </p:nvSpPr>
        <p:spPr>
          <a:xfrm>
            <a:off x="2757966" y="5681823"/>
            <a:ext cx="3628068" cy="7471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600"/>
              </a:spcAft>
            </a:pPr>
            <a:r>
              <a:rPr lang="en-GB" sz="1400" dirty="0"/>
              <a:t>Programming Languages</a:t>
            </a:r>
          </a:p>
          <a:p>
            <a:pPr marL="171450" indent="-171450" algn="ctr">
              <a:spcAft>
                <a:spcPts val="600"/>
              </a:spcAft>
            </a:pPr>
            <a:r>
              <a:rPr lang="en-GB" sz="1400" dirty="0"/>
              <a:t> &amp; Tools</a:t>
            </a:r>
          </a:p>
        </p:txBody>
      </p:sp>
      <p:sp>
        <p:nvSpPr>
          <p:cNvPr id="14" name="Google Shape;1957;p54">
            <a:extLst>
              <a:ext uri="{FF2B5EF4-FFF2-40B4-BE49-F238E27FC236}">
                <a16:creationId xmlns:a16="http://schemas.microsoft.com/office/drawing/2014/main" id="{B1FA0FD5-3808-EB60-BD09-96F63954C89F}"/>
              </a:ext>
            </a:extLst>
          </p:cNvPr>
          <p:cNvSpPr txBox="1">
            <a:spLocks/>
          </p:cNvSpPr>
          <p:nvPr/>
        </p:nvSpPr>
        <p:spPr>
          <a:xfrm>
            <a:off x="9926440" y="964490"/>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Tokenisation</a:t>
            </a:r>
          </a:p>
        </p:txBody>
      </p:sp>
      <p:sp>
        <p:nvSpPr>
          <p:cNvPr id="15" name="Google Shape;1957;p54">
            <a:extLst>
              <a:ext uri="{FF2B5EF4-FFF2-40B4-BE49-F238E27FC236}">
                <a16:creationId xmlns:a16="http://schemas.microsoft.com/office/drawing/2014/main" id="{85A1B575-9F71-1E12-D794-8B09C979E72A}"/>
              </a:ext>
            </a:extLst>
          </p:cNvPr>
          <p:cNvSpPr txBox="1">
            <a:spLocks/>
          </p:cNvSpPr>
          <p:nvPr/>
        </p:nvSpPr>
        <p:spPr>
          <a:xfrm>
            <a:off x="9926440" y="2558808"/>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Homomorphic Encryption</a:t>
            </a:r>
          </a:p>
        </p:txBody>
      </p:sp>
      <p:sp>
        <p:nvSpPr>
          <p:cNvPr id="16" name="Google Shape;1957;p54">
            <a:extLst>
              <a:ext uri="{FF2B5EF4-FFF2-40B4-BE49-F238E27FC236}">
                <a16:creationId xmlns:a16="http://schemas.microsoft.com/office/drawing/2014/main" id="{AD5B2089-369D-D12F-9BD9-8CAF175FCBE9}"/>
              </a:ext>
            </a:extLst>
          </p:cNvPr>
          <p:cNvSpPr txBox="1">
            <a:spLocks/>
          </p:cNvSpPr>
          <p:nvPr/>
        </p:nvSpPr>
        <p:spPr>
          <a:xfrm>
            <a:off x="10021081" y="4481964"/>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Blind Signatures</a:t>
            </a:r>
          </a:p>
        </p:txBody>
      </p:sp>
      <p:sp>
        <p:nvSpPr>
          <p:cNvPr id="17" name="Google Shape;1957;p54">
            <a:extLst>
              <a:ext uri="{FF2B5EF4-FFF2-40B4-BE49-F238E27FC236}">
                <a16:creationId xmlns:a16="http://schemas.microsoft.com/office/drawing/2014/main" id="{C750565A-ED92-7443-A678-2BA9994C873F}"/>
              </a:ext>
            </a:extLst>
          </p:cNvPr>
          <p:cNvSpPr txBox="1">
            <a:spLocks/>
          </p:cNvSpPr>
          <p:nvPr/>
        </p:nvSpPr>
        <p:spPr>
          <a:xfrm>
            <a:off x="-4176422" y="935879"/>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Password security</a:t>
            </a:r>
          </a:p>
        </p:txBody>
      </p:sp>
      <p:sp>
        <p:nvSpPr>
          <p:cNvPr id="18" name="Google Shape;1957;p54">
            <a:extLst>
              <a:ext uri="{FF2B5EF4-FFF2-40B4-BE49-F238E27FC236}">
                <a16:creationId xmlns:a16="http://schemas.microsoft.com/office/drawing/2014/main" id="{E995FE7B-625B-378D-3432-7B71A5B1B368}"/>
              </a:ext>
            </a:extLst>
          </p:cNvPr>
          <p:cNvSpPr txBox="1">
            <a:spLocks/>
          </p:cNvSpPr>
          <p:nvPr/>
        </p:nvSpPr>
        <p:spPr>
          <a:xfrm>
            <a:off x="-4181107" y="2243735"/>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AWS Key Management Storage</a:t>
            </a:r>
          </a:p>
        </p:txBody>
      </p:sp>
      <p:sp>
        <p:nvSpPr>
          <p:cNvPr id="20" name="Google Shape;1957;p54">
            <a:extLst>
              <a:ext uri="{FF2B5EF4-FFF2-40B4-BE49-F238E27FC236}">
                <a16:creationId xmlns:a16="http://schemas.microsoft.com/office/drawing/2014/main" id="{DE8ADF82-55AD-DC86-1A5C-64FED74C93B5}"/>
              </a:ext>
            </a:extLst>
          </p:cNvPr>
          <p:cNvSpPr txBox="1">
            <a:spLocks/>
          </p:cNvSpPr>
          <p:nvPr/>
        </p:nvSpPr>
        <p:spPr>
          <a:xfrm>
            <a:off x="-4176424" y="3613236"/>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Server Vulnerabilities</a:t>
            </a:r>
          </a:p>
        </p:txBody>
      </p:sp>
      <p:sp>
        <p:nvSpPr>
          <p:cNvPr id="21" name="Google Shape;1957;p54">
            <a:extLst>
              <a:ext uri="{FF2B5EF4-FFF2-40B4-BE49-F238E27FC236}">
                <a16:creationId xmlns:a16="http://schemas.microsoft.com/office/drawing/2014/main" id="{8B306AE8-3F23-D23E-4458-31E8B785BCFC}"/>
              </a:ext>
            </a:extLst>
          </p:cNvPr>
          <p:cNvSpPr txBox="1">
            <a:spLocks/>
          </p:cNvSpPr>
          <p:nvPr/>
        </p:nvSpPr>
        <p:spPr>
          <a:xfrm>
            <a:off x="2757966" y="7459606"/>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Vote Encryption</a:t>
            </a:r>
          </a:p>
        </p:txBody>
      </p:sp>
      <p:pic>
        <p:nvPicPr>
          <p:cNvPr id="23" name="Picture 22" descr="A yellow and orange lock with a keyhole&#10;&#10;Description automatically generated">
            <a:extLst>
              <a:ext uri="{FF2B5EF4-FFF2-40B4-BE49-F238E27FC236}">
                <a16:creationId xmlns:a16="http://schemas.microsoft.com/office/drawing/2014/main" id="{955E808C-91B9-723B-6FBB-AB19760ED656}"/>
              </a:ext>
            </a:extLst>
          </p:cNvPr>
          <p:cNvPicPr>
            <a:picLocks noChangeAspect="1"/>
          </p:cNvPicPr>
          <p:nvPr/>
        </p:nvPicPr>
        <p:blipFill>
          <a:blip r:embed="rId9"/>
          <a:stretch>
            <a:fillRect/>
          </a:stretch>
        </p:blipFill>
        <p:spPr>
          <a:xfrm>
            <a:off x="3898024" y="7900756"/>
            <a:ext cx="1347655" cy="1347655"/>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0"/>
        <p:cNvGrpSpPr/>
        <p:nvPr/>
      </p:nvGrpSpPr>
      <p:grpSpPr>
        <a:xfrm>
          <a:off x="0" y="0"/>
          <a:ext cx="0" cy="0"/>
          <a:chOff x="0" y="0"/>
          <a:chExt cx="0" cy="0"/>
        </a:xfrm>
      </p:grpSpPr>
      <p:sp>
        <p:nvSpPr>
          <p:cNvPr id="221" name="Google Shape;221;p45"/>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Research</a:t>
            </a:r>
            <a:endParaRPr dirty="0"/>
          </a:p>
        </p:txBody>
      </p:sp>
      <p:cxnSp>
        <p:nvCxnSpPr>
          <p:cNvPr id="222" name="Google Shape;222;p4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Picture 4" descr="A blue circle with a lock and a keyhole&#10;&#10;Description automatically generated">
            <a:extLst>
              <a:ext uri="{FF2B5EF4-FFF2-40B4-BE49-F238E27FC236}">
                <a16:creationId xmlns:a16="http://schemas.microsoft.com/office/drawing/2014/main" id="{B63A9DAF-8827-8F79-91D7-02A76A2FE5DD}"/>
              </a:ext>
            </a:extLst>
          </p:cNvPr>
          <p:cNvPicPr>
            <a:picLocks noChangeAspect="1"/>
          </p:cNvPicPr>
          <p:nvPr/>
        </p:nvPicPr>
        <p:blipFill>
          <a:blip r:embed="rId4"/>
          <a:stretch>
            <a:fillRect/>
          </a:stretch>
        </p:blipFill>
        <p:spPr>
          <a:xfrm>
            <a:off x="1458983" y="1275017"/>
            <a:ext cx="729091" cy="786690"/>
          </a:xfrm>
          <a:prstGeom prst="rect">
            <a:avLst/>
          </a:prstGeom>
        </p:spPr>
      </p:pic>
      <p:pic>
        <p:nvPicPr>
          <p:cNvPr id="7" name="Picture 6" descr="A green key with teeth&#10;&#10;Description automatically generated">
            <a:extLst>
              <a:ext uri="{FF2B5EF4-FFF2-40B4-BE49-F238E27FC236}">
                <a16:creationId xmlns:a16="http://schemas.microsoft.com/office/drawing/2014/main" id="{7CB4137F-0D4D-CC18-2956-2220DFA166D1}"/>
              </a:ext>
            </a:extLst>
          </p:cNvPr>
          <p:cNvPicPr>
            <a:picLocks noChangeAspect="1"/>
          </p:cNvPicPr>
          <p:nvPr/>
        </p:nvPicPr>
        <p:blipFill>
          <a:blip r:embed="rId5"/>
          <a:stretch>
            <a:fillRect/>
          </a:stretch>
        </p:blipFill>
        <p:spPr>
          <a:xfrm>
            <a:off x="977649" y="2474316"/>
            <a:ext cx="1681589" cy="952500"/>
          </a:xfrm>
          <a:prstGeom prst="rect">
            <a:avLst/>
          </a:prstGeom>
        </p:spPr>
      </p:pic>
      <p:pic>
        <p:nvPicPr>
          <p:cNvPr id="9" name="Picture 8" descr="A blue line drawing of a cloud with a lock&#10;&#10;Description automatically generated">
            <a:extLst>
              <a:ext uri="{FF2B5EF4-FFF2-40B4-BE49-F238E27FC236}">
                <a16:creationId xmlns:a16="http://schemas.microsoft.com/office/drawing/2014/main" id="{0BFC5E90-527F-E282-279A-0B29CF6C52DF}"/>
              </a:ext>
            </a:extLst>
          </p:cNvPr>
          <p:cNvPicPr>
            <a:picLocks noChangeAspect="1"/>
          </p:cNvPicPr>
          <p:nvPr/>
        </p:nvPicPr>
        <p:blipFill>
          <a:blip r:embed="rId6"/>
          <a:stretch>
            <a:fillRect/>
          </a:stretch>
        </p:blipFill>
        <p:spPr>
          <a:xfrm>
            <a:off x="6484762" y="2770114"/>
            <a:ext cx="1741238" cy="1741238"/>
          </a:xfrm>
          <a:prstGeom prst="rect">
            <a:avLst/>
          </a:prstGeom>
        </p:spPr>
      </p:pic>
      <p:pic>
        <p:nvPicPr>
          <p:cNvPr id="12" name="Picture 11" descr="A close up of a cookie&#10;&#10;Description automatically generated">
            <a:extLst>
              <a:ext uri="{FF2B5EF4-FFF2-40B4-BE49-F238E27FC236}">
                <a16:creationId xmlns:a16="http://schemas.microsoft.com/office/drawing/2014/main" id="{B8EB1A52-5B0A-5CB1-5362-F932874BC523}"/>
              </a:ext>
            </a:extLst>
          </p:cNvPr>
          <p:cNvPicPr>
            <a:picLocks noChangeAspect="1"/>
          </p:cNvPicPr>
          <p:nvPr/>
        </p:nvPicPr>
        <p:blipFill>
          <a:blip r:embed="rId7"/>
          <a:stretch>
            <a:fillRect/>
          </a:stretch>
        </p:blipFill>
        <p:spPr>
          <a:xfrm>
            <a:off x="6887599" y="1279491"/>
            <a:ext cx="866216" cy="866216"/>
          </a:xfrm>
          <a:prstGeom prst="rect">
            <a:avLst/>
          </a:prstGeom>
        </p:spPr>
      </p:pic>
      <p:pic>
        <p:nvPicPr>
          <p:cNvPr id="10" name="Picture 9" descr="A magnifying glass and a computer&#10;&#10;Description automatically generated">
            <a:extLst>
              <a:ext uri="{FF2B5EF4-FFF2-40B4-BE49-F238E27FC236}">
                <a16:creationId xmlns:a16="http://schemas.microsoft.com/office/drawing/2014/main" id="{BD7DE0FD-C86C-C8FE-12D9-C51C5BCCE87E}"/>
              </a:ext>
            </a:extLst>
          </p:cNvPr>
          <p:cNvPicPr>
            <a:picLocks noChangeAspect="1"/>
          </p:cNvPicPr>
          <p:nvPr/>
        </p:nvPicPr>
        <p:blipFill>
          <a:blip r:embed="rId8"/>
          <a:stretch>
            <a:fillRect/>
          </a:stretch>
        </p:blipFill>
        <p:spPr>
          <a:xfrm>
            <a:off x="1285089" y="4014268"/>
            <a:ext cx="1113392" cy="1113392"/>
          </a:xfrm>
          <a:prstGeom prst="rect">
            <a:avLst/>
          </a:prstGeom>
        </p:spPr>
      </p:pic>
      <p:sp>
        <p:nvSpPr>
          <p:cNvPr id="13" name="Google Shape;1957;p54">
            <a:extLst>
              <a:ext uri="{FF2B5EF4-FFF2-40B4-BE49-F238E27FC236}">
                <a16:creationId xmlns:a16="http://schemas.microsoft.com/office/drawing/2014/main" id="{36A19222-ABCC-539D-FF6B-B7812D1924FA}"/>
              </a:ext>
            </a:extLst>
          </p:cNvPr>
          <p:cNvSpPr txBox="1">
            <a:spLocks/>
          </p:cNvSpPr>
          <p:nvPr/>
        </p:nvSpPr>
        <p:spPr>
          <a:xfrm>
            <a:off x="2757966" y="1394303"/>
            <a:ext cx="3628068" cy="7471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600"/>
              </a:spcAft>
            </a:pPr>
            <a:r>
              <a:rPr lang="en-GB" sz="1400" dirty="0"/>
              <a:t>Programming Languages</a:t>
            </a:r>
          </a:p>
          <a:p>
            <a:pPr marL="171450" indent="-171450" algn="ctr">
              <a:spcAft>
                <a:spcPts val="600"/>
              </a:spcAft>
            </a:pPr>
            <a:r>
              <a:rPr lang="en-GB" sz="1400" dirty="0"/>
              <a:t> &amp; Tools</a:t>
            </a:r>
          </a:p>
        </p:txBody>
      </p:sp>
      <p:sp>
        <p:nvSpPr>
          <p:cNvPr id="14" name="Google Shape;1957;p54">
            <a:extLst>
              <a:ext uri="{FF2B5EF4-FFF2-40B4-BE49-F238E27FC236}">
                <a16:creationId xmlns:a16="http://schemas.microsoft.com/office/drawing/2014/main" id="{B1FA0FD5-3808-EB60-BD09-96F63954C89F}"/>
              </a:ext>
            </a:extLst>
          </p:cNvPr>
          <p:cNvSpPr txBox="1">
            <a:spLocks/>
          </p:cNvSpPr>
          <p:nvPr/>
        </p:nvSpPr>
        <p:spPr>
          <a:xfrm>
            <a:off x="5567800" y="964490"/>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Tokenisation</a:t>
            </a:r>
          </a:p>
        </p:txBody>
      </p:sp>
      <p:sp>
        <p:nvSpPr>
          <p:cNvPr id="15" name="Google Shape;1957;p54">
            <a:extLst>
              <a:ext uri="{FF2B5EF4-FFF2-40B4-BE49-F238E27FC236}">
                <a16:creationId xmlns:a16="http://schemas.microsoft.com/office/drawing/2014/main" id="{85A1B575-9F71-1E12-D794-8B09C979E72A}"/>
              </a:ext>
            </a:extLst>
          </p:cNvPr>
          <p:cNvSpPr txBox="1">
            <a:spLocks/>
          </p:cNvSpPr>
          <p:nvPr/>
        </p:nvSpPr>
        <p:spPr>
          <a:xfrm>
            <a:off x="5567800" y="2558808"/>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Homomorphic Encryption</a:t>
            </a:r>
          </a:p>
        </p:txBody>
      </p:sp>
      <p:sp>
        <p:nvSpPr>
          <p:cNvPr id="16" name="Google Shape;1957;p54">
            <a:extLst>
              <a:ext uri="{FF2B5EF4-FFF2-40B4-BE49-F238E27FC236}">
                <a16:creationId xmlns:a16="http://schemas.microsoft.com/office/drawing/2014/main" id="{AD5B2089-369D-D12F-9BD9-8CAF175FCBE9}"/>
              </a:ext>
            </a:extLst>
          </p:cNvPr>
          <p:cNvSpPr txBox="1">
            <a:spLocks/>
          </p:cNvSpPr>
          <p:nvPr/>
        </p:nvSpPr>
        <p:spPr>
          <a:xfrm>
            <a:off x="5662441" y="4481964"/>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Blind Signatures</a:t>
            </a:r>
          </a:p>
        </p:txBody>
      </p:sp>
      <p:sp>
        <p:nvSpPr>
          <p:cNvPr id="17" name="Google Shape;1957;p54">
            <a:extLst>
              <a:ext uri="{FF2B5EF4-FFF2-40B4-BE49-F238E27FC236}">
                <a16:creationId xmlns:a16="http://schemas.microsoft.com/office/drawing/2014/main" id="{C750565A-ED92-7443-A678-2BA9994C873F}"/>
              </a:ext>
            </a:extLst>
          </p:cNvPr>
          <p:cNvSpPr txBox="1">
            <a:spLocks/>
          </p:cNvSpPr>
          <p:nvPr/>
        </p:nvSpPr>
        <p:spPr>
          <a:xfrm>
            <a:off x="9498" y="935879"/>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Password security</a:t>
            </a:r>
          </a:p>
        </p:txBody>
      </p:sp>
      <p:sp>
        <p:nvSpPr>
          <p:cNvPr id="18" name="Google Shape;1957;p54">
            <a:extLst>
              <a:ext uri="{FF2B5EF4-FFF2-40B4-BE49-F238E27FC236}">
                <a16:creationId xmlns:a16="http://schemas.microsoft.com/office/drawing/2014/main" id="{E995FE7B-625B-378D-3432-7B71A5B1B368}"/>
              </a:ext>
            </a:extLst>
          </p:cNvPr>
          <p:cNvSpPr txBox="1">
            <a:spLocks/>
          </p:cNvSpPr>
          <p:nvPr/>
        </p:nvSpPr>
        <p:spPr>
          <a:xfrm>
            <a:off x="4813" y="2243735"/>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AWS Key Management Storage</a:t>
            </a:r>
          </a:p>
        </p:txBody>
      </p:sp>
      <p:sp>
        <p:nvSpPr>
          <p:cNvPr id="20" name="Google Shape;1957;p54">
            <a:extLst>
              <a:ext uri="{FF2B5EF4-FFF2-40B4-BE49-F238E27FC236}">
                <a16:creationId xmlns:a16="http://schemas.microsoft.com/office/drawing/2014/main" id="{DE8ADF82-55AD-DC86-1A5C-64FED74C93B5}"/>
              </a:ext>
            </a:extLst>
          </p:cNvPr>
          <p:cNvSpPr txBox="1">
            <a:spLocks/>
          </p:cNvSpPr>
          <p:nvPr/>
        </p:nvSpPr>
        <p:spPr>
          <a:xfrm>
            <a:off x="9496" y="3613236"/>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Server Vulnerabilities</a:t>
            </a:r>
          </a:p>
        </p:txBody>
      </p:sp>
      <p:sp>
        <p:nvSpPr>
          <p:cNvPr id="21" name="Google Shape;1957;p54">
            <a:extLst>
              <a:ext uri="{FF2B5EF4-FFF2-40B4-BE49-F238E27FC236}">
                <a16:creationId xmlns:a16="http://schemas.microsoft.com/office/drawing/2014/main" id="{8B306AE8-3F23-D23E-4458-31E8B785BCFC}"/>
              </a:ext>
            </a:extLst>
          </p:cNvPr>
          <p:cNvSpPr txBox="1">
            <a:spLocks/>
          </p:cNvSpPr>
          <p:nvPr/>
        </p:nvSpPr>
        <p:spPr>
          <a:xfrm>
            <a:off x="2757966" y="3172086"/>
            <a:ext cx="3628068"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Vote Encryption</a:t>
            </a:r>
          </a:p>
        </p:txBody>
      </p:sp>
      <p:pic>
        <p:nvPicPr>
          <p:cNvPr id="23" name="Picture 22" descr="A yellow and orange lock with a keyhole&#10;&#10;Description automatically generated">
            <a:extLst>
              <a:ext uri="{FF2B5EF4-FFF2-40B4-BE49-F238E27FC236}">
                <a16:creationId xmlns:a16="http://schemas.microsoft.com/office/drawing/2014/main" id="{955E808C-91B9-723B-6FBB-AB19760ED656}"/>
              </a:ext>
            </a:extLst>
          </p:cNvPr>
          <p:cNvPicPr>
            <a:picLocks noChangeAspect="1"/>
          </p:cNvPicPr>
          <p:nvPr/>
        </p:nvPicPr>
        <p:blipFill>
          <a:blip r:embed="rId9"/>
          <a:stretch>
            <a:fillRect/>
          </a:stretch>
        </p:blipFill>
        <p:spPr>
          <a:xfrm>
            <a:off x="3898024" y="3613236"/>
            <a:ext cx="1347655" cy="1347655"/>
          </a:xfrm>
          <a:prstGeom prst="rect">
            <a:avLst/>
          </a:prstGeom>
        </p:spPr>
      </p:pic>
    </p:spTree>
    <p:extLst>
      <p:ext uri="{BB962C8B-B14F-4D97-AF65-F5344CB8AC3E}">
        <p14:creationId xmlns:p14="http://schemas.microsoft.com/office/powerpoint/2010/main" val="22163915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Technologies</a:t>
            </a:r>
            <a:endParaRPr dirty="0"/>
          </a:p>
        </p:txBody>
      </p:sp>
      <p:cxnSp>
        <p:nvCxnSpPr>
          <p:cNvPr id="234" name="Google Shape;234;p46"/>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Picture 4" descr="A green and blue triangle&#10;&#10;Description automatically generated">
            <a:extLst>
              <a:ext uri="{FF2B5EF4-FFF2-40B4-BE49-F238E27FC236}">
                <a16:creationId xmlns:a16="http://schemas.microsoft.com/office/drawing/2014/main" id="{1ECE007E-290B-0C62-AA5F-686AF59B2B07}"/>
              </a:ext>
            </a:extLst>
          </p:cNvPr>
          <p:cNvPicPr>
            <a:picLocks noChangeAspect="1"/>
          </p:cNvPicPr>
          <p:nvPr/>
        </p:nvPicPr>
        <p:blipFill>
          <a:blip r:embed="rId3"/>
          <a:stretch>
            <a:fillRect/>
          </a:stretch>
        </p:blipFill>
        <p:spPr>
          <a:xfrm>
            <a:off x="2272429" y="-1678248"/>
            <a:ext cx="813324" cy="704743"/>
          </a:xfrm>
          <a:prstGeom prst="rect">
            <a:avLst/>
          </a:prstGeom>
        </p:spPr>
      </p:pic>
      <p:pic>
        <p:nvPicPr>
          <p:cNvPr id="9" name="Picture 8" descr="A group of logos on a black background&#10;&#10;Description automatically generated">
            <a:extLst>
              <a:ext uri="{FF2B5EF4-FFF2-40B4-BE49-F238E27FC236}">
                <a16:creationId xmlns:a16="http://schemas.microsoft.com/office/drawing/2014/main" id="{6B26BB85-252A-6A2F-0EF4-23663B066E38}"/>
              </a:ext>
            </a:extLst>
          </p:cNvPr>
          <p:cNvPicPr>
            <a:picLocks noChangeAspect="1"/>
          </p:cNvPicPr>
          <p:nvPr/>
        </p:nvPicPr>
        <p:blipFill>
          <a:blip r:embed="rId4"/>
          <a:stretch>
            <a:fillRect/>
          </a:stretch>
        </p:blipFill>
        <p:spPr>
          <a:xfrm>
            <a:off x="197043" y="7897695"/>
            <a:ext cx="1314621" cy="804179"/>
          </a:xfrm>
          <a:prstGeom prst="rect">
            <a:avLst/>
          </a:prstGeom>
        </p:spPr>
      </p:pic>
      <p:pic>
        <p:nvPicPr>
          <p:cNvPr id="11" name="Picture 10" descr="A blue circle with a white diamond&#10;&#10;Description automatically generated">
            <a:extLst>
              <a:ext uri="{FF2B5EF4-FFF2-40B4-BE49-F238E27FC236}">
                <a16:creationId xmlns:a16="http://schemas.microsoft.com/office/drawing/2014/main" id="{1188D3CD-3F94-82BD-0F20-E55BFB233A41}"/>
              </a:ext>
            </a:extLst>
          </p:cNvPr>
          <p:cNvPicPr>
            <a:picLocks noChangeAspect="1"/>
          </p:cNvPicPr>
          <p:nvPr/>
        </p:nvPicPr>
        <p:blipFill>
          <a:blip r:embed="rId5"/>
          <a:stretch>
            <a:fillRect/>
          </a:stretch>
        </p:blipFill>
        <p:spPr>
          <a:xfrm>
            <a:off x="4145020" y="7813838"/>
            <a:ext cx="844660" cy="844660"/>
          </a:xfrm>
          <a:prstGeom prst="rect">
            <a:avLst/>
          </a:prstGeom>
        </p:spPr>
      </p:pic>
      <p:pic>
        <p:nvPicPr>
          <p:cNvPr id="13" name="Picture 12" descr="A black and grey logo&#10;&#10;Description automatically generated">
            <a:extLst>
              <a:ext uri="{FF2B5EF4-FFF2-40B4-BE49-F238E27FC236}">
                <a16:creationId xmlns:a16="http://schemas.microsoft.com/office/drawing/2014/main" id="{BF7A4045-331A-0D7B-1822-71A4B6BFBD00}"/>
              </a:ext>
            </a:extLst>
          </p:cNvPr>
          <p:cNvPicPr>
            <a:picLocks noChangeAspect="1"/>
          </p:cNvPicPr>
          <p:nvPr/>
        </p:nvPicPr>
        <p:blipFill rotWithShape="1">
          <a:blip r:embed="rId6"/>
          <a:srcRect l="9609" r="64679"/>
          <a:stretch/>
        </p:blipFill>
        <p:spPr>
          <a:xfrm>
            <a:off x="4248178" y="9372397"/>
            <a:ext cx="638347" cy="1043282"/>
          </a:xfrm>
          <a:prstGeom prst="rect">
            <a:avLst/>
          </a:prstGeom>
        </p:spPr>
      </p:pic>
      <p:pic>
        <p:nvPicPr>
          <p:cNvPr id="16" name="Picture 15" descr="A white lightning bolt in a blue circle&#10;&#10;Description automatically generated">
            <a:extLst>
              <a:ext uri="{FF2B5EF4-FFF2-40B4-BE49-F238E27FC236}">
                <a16:creationId xmlns:a16="http://schemas.microsoft.com/office/drawing/2014/main" id="{88424504-8DDF-F555-A945-F1A848DD3659}"/>
              </a:ext>
            </a:extLst>
          </p:cNvPr>
          <p:cNvPicPr>
            <a:picLocks noChangeAspect="1"/>
          </p:cNvPicPr>
          <p:nvPr/>
        </p:nvPicPr>
        <p:blipFill>
          <a:blip r:embed="rId7"/>
          <a:stretch>
            <a:fillRect/>
          </a:stretch>
        </p:blipFill>
        <p:spPr>
          <a:xfrm>
            <a:off x="2134810" y="-3492840"/>
            <a:ext cx="1106839" cy="1106839"/>
          </a:xfrm>
          <a:prstGeom prst="rect">
            <a:avLst/>
          </a:prstGeom>
        </p:spPr>
      </p:pic>
      <p:pic>
        <p:nvPicPr>
          <p:cNvPr id="18" name="Picture 17" descr="A yellow cloud with black text&#10;&#10;Description automatically generated">
            <a:extLst>
              <a:ext uri="{FF2B5EF4-FFF2-40B4-BE49-F238E27FC236}">
                <a16:creationId xmlns:a16="http://schemas.microsoft.com/office/drawing/2014/main" id="{8D54F69F-495C-65FA-4420-53113C8C5F6F}"/>
              </a:ext>
            </a:extLst>
          </p:cNvPr>
          <p:cNvPicPr>
            <a:picLocks noChangeAspect="1"/>
          </p:cNvPicPr>
          <p:nvPr/>
        </p:nvPicPr>
        <p:blipFill>
          <a:blip r:embed="rId8"/>
          <a:stretch>
            <a:fillRect/>
          </a:stretch>
        </p:blipFill>
        <p:spPr>
          <a:xfrm>
            <a:off x="3992616" y="6232121"/>
            <a:ext cx="1149465" cy="711401"/>
          </a:xfrm>
          <a:prstGeom prst="rect">
            <a:avLst/>
          </a:prstGeom>
        </p:spPr>
      </p:pic>
      <p:pic>
        <p:nvPicPr>
          <p:cNvPr id="20" name="Picture 19" descr="A logo with a black background&#10;&#10;Description automatically generated">
            <a:extLst>
              <a:ext uri="{FF2B5EF4-FFF2-40B4-BE49-F238E27FC236}">
                <a16:creationId xmlns:a16="http://schemas.microsoft.com/office/drawing/2014/main" id="{9FEFB79A-414C-EA8D-D3F7-2D3AA4E67DDD}"/>
              </a:ext>
            </a:extLst>
          </p:cNvPr>
          <p:cNvPicPr>
            <a:picLocks noChangeAspect="1"/>
          </p:cNvPicPr>
          <p:nvPr/>
        </p:nvPicPr>
        <p:blipFill>
          <a:blip r:embed="rId9"/>
          <a:stretch>
            <a:fillRect/>
          </a:stretch>
        </p:blipFill>
        <p:spPr>
          <a:xfrm>
            <a:off x="283178" y="6080935"/>
            <a:ext cx="1175787" cy="1000070"/>
          </a:xfrm>
          <a:prstGeom prst="rect">
            <a:avLst/>
          </a:prstGeom>
        </p:spPr>
      </p:pic>
      <p:pic>
        <p:nvPicPr>
          <p:cNvPr id="22" name="Picture 21" descr="A yellow helmet with a black diamond on it&#10;&#10;Description automatically generated">
            <a:extLst>
              <a:ext uri="{FF2B5EF4-FFF2-40B4-BE49-F238E27FC236}">
                <a16:creationId xmlns:a16="http://schemas.microsoft.com/office/drawing/2014/main" id="{33187DB9-CE42-F862-05C7-960A14545A14}"/>
              </a:ext>
            </a:extLst>
          </p:cNvPr>
          <p:cNvPicPr>
            <a:picLocks noChangeAspect="1"/>
          </p:cNvPicPr>
          <p:nvPr/>
        </p:nvPicPr>
        <p:blipFill>
          <a:blip r:embed="rId10"/>
          <a:stretch>
            <a:fillRect/>
          </a:stretch>
        </p:blipFill>
        <p:spPr>
          <a:xfrm>
            <a:off x="7978757" y="7726855"/>
            <a:ext cx="996386" cy="996386"/>
          </a:xfrm>
          <a:prstGeom prst="rect">
            <a:avLst/>
          </a:prstGeom>
        </p:spPr>
      </p:pic>
      <p:pic>
        <p:nvPicPr>
          <p:cNvPr id="24" name="Picture 23" descr="A white figure in a helmet&#10;&#10;Description automatically generated">
            <a:extLst>
              <a:ext uri="{FF2B5EF4-FFF2-40B4-BE49-F238E27FC236}">
                <a16:creationId xmlns:a16="http://schemas.microsoft.com/office/drawing/2014/main" id="{22C7B1F0-2827-E880-EA3F-691C87F35ECD}"/>
              </a:ext>
            </a:extLst>
          </p:cNvPr>
          <p:cNvPicPr>
            <a:picLocks noChangeAspect="1"/>
          </p:cNvPicPr>
          <p:nvPr/>
        </p:nvPicPr>
        <p:blipFill>
          <a:blip r:embed="rId11"/>
          <a:stretch>
            <a:fillRect/>
          </a:stretch>
        </p:blipFill>
        <p:spPr>
          <a:xfrm>
            <a:off x="6329180" y="-3399434"/>
            <a:ext cx="896287" cy="896287"/>
          </a:xfrm>
          <a:prstGeom prst="rect">
            <a:avLst/>
          </a:prstGeom>
        </p:spPr>
      </p:pic>
      <p:pic>
        <p:nvPicPr>
          <p:cNvPr id="26" name="Picture 25" descr="A blue and black logo&#10;&#10;Description automatically generated">
            <a:extLst>
              <a:ext uri="{FF2B5EF4-FFF2-40B4-BE49-F238E27FC236}">
                <a16:creationId xmlns:a16="http://schemas.microsoft.com/office/drawing/2014/main" id="{63028518-ED27-DC80-52B2-3C567BEA9944}"/>
              </a:ext>
            </a:extLst>
          </p:cNvPr>
          <p:cNvPicPr>
            <a:picLocks noChangeAspect="1"/>
          </p:cNvPicPr>
          <p:nvPr/>
        </p:nvPicPr>
        <p:blipFill>
          <a:blip r:embed="rId12"/>
          <a:stretch>
            <a:fillRect/>
          </a:stretch>
        </p:blipFill>
        <p:spPr>
          <a:xfrm>
            <a:off x="6350253" y="-1678248"/>
            <a:ext cx="829865" cy="719216"/>
          </a:xfrm>
          <a:prstGeom prst="rect">
            <a:avLst/>
          </a:prstGeom>
        </p:spPr>
      </p:pic>
      <p:sp>
        <p:nvSpPr>
          <p:cNvPr id="2" name="Google Shape;1957;p54">
            <a:extLst>
              <a:ext uri="{FF2B5EF4-FFF2-40B4-BE49-F238E27FC236}">
                <a16:creationId xmlns:a16="http://schemas.microsoft.com/office/drawing/2014/main" id="{F675D457-05B4-FEFC-83F8-EB2388AE0D4D}"/>
              </a:ext>
            </a:extLst>
          </p:cNvPr>
          <p:cNvSpPr txBox="1">
            <a:spLocks/>
          </p:cNvSpPr>
          <p:nvPr/>
        </p:nvSpPr>
        <p:spPr>
          <a:xfrm>
            <a:off x="-259689" y="7398497"/>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Node </a:t>
            </a:r>
            <a:r>
              <a:rPr lang="en-GB" sz="1400" dirty="0" err="1"/>
              <a:t>js</a:t>
            </a:r>
            <a:endParaRPr lang="en-GB" sz="1400" dirty="0"/>
          </a:p>
        </p:txBody>
      </p:sp>
      <p:sp>
        <p:nvSpPr>
          <p:cNvPr id="3" name="Google Shape;1957;p54">
            <a:extLst>
              <a:ext uri="{FF2B5EF4-FFF2-40B4-BE49-F238E27FC236}">
                <a16:creationId xmlns:a16="http://schemas.microsoft.com/office/drawing/2014/main" id="{DE6A755B-EC9D-1F66-6921-69808E69EF62}"/>
              </a:ext>
            </a:extLst>
          </p:cNvPr>
          <p:cNvSpPr txBox="1">
            <a:spLocks/>
          </p:cNvSpPr>
          <p:nvPr/>
        </p:nvSpPr>
        <p:spPr>
          <a:xfrm>
            <a:off x="3436586" y="5862555"/>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AWS</a:t>
            </a:r>
          </a:p>
        </p:txBody>
      </p:sp>
      <p:sp>
        <p:nvSpPr>
          <p:cNvPr id="4" name="Google Shape;1957;p54">
            <a:extLst>
              <a:ext uri="{FF2B5EF4-FFF2-40B4-BE49-F238E27FC236}">
                <a16:creationId xmlns:a16="http://schemas.microsoft.com/office/drawing/2014/main" id="{5D58C7B5-E95C-21A9-AD64-1320C002C24F}"/>
              </a:ext>
            </a:extLst>
          </p:cNvPr>
          <p:cNvSpPr txBox="1">
            <a:spLocks/>
          </p:cNvSpPr>
          <p:nvPr/>
        </p:nvSpPr>
        <p:spPr>
          <a:xfrm>
            <a:off x="1562137" y="-2040362"/>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Vue </a:t>
            </a:r>
            <a:r>
              <a:rPr lang="en-GB" sz="1400" dirty="0" err="1"/>
              <a:t>js</a:t>
            </a:r>
            <a:endParaRPr lang="en-GB" sz="1400" dirty="0"/>
          </a:p>
        </p:txBody>
      </p:sp>
      <p:sp>
        <p:nvSpPr>
          <p:cNvPr id="6" name="Google Shape;1957;p54">
            <a:extLst>
              <a:ext uri="{FF2B5EF4-FFF2-40B4-BE49-F238E27FC236}">
                <a16:creationId xmlns:a16="http://schemas.microsoft.com/office/drawing/2014/main" id="{3D5DF0CE-61F8-4806-F37D-B5C9C4371610}"/>
              </a:ext>
            </a:extLst>
          </p:cNvPr>
          <p:cNvSpPr txBox="1">
            <a:spLocks/>
          </p:cNvSpPr>
          <p:nvPr/>
        </p:nvSpPr>
        <p:spPr>
          <a:xfrm>
            <a:off x="3436589" y="9064053"/>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Solidity</a:t>
            </a:r>
          </a:p>
        </p:txBody>
      </p:sp>
      <p:sp>
        <p:nvSpPr>
          <p:cNvPr id="7" name="Google Shape;1957;p54">
            <a:extLst>
              <a:ext uri="{FF2B5EF4-FFF2-40B4-BE49-F238E27FC236}">
                <a16:creationId xmlns:a16="http://schemas.microsoft.com/office/drawing/2014/main" id="{DEB2D3B0-DB2D-1A1C-0B2C-9980C40CB7C9}"/>
              </a:ext>
            </a:extLst>
          </p:cNvPr>
          <p:cNvSpPr txBox="1">
            <a:spLocks/>
          </p:cNvSpPr>
          <p:nvPr/>
        </p:nvSpPr>
        <p:spPr>
          <a:xfrm>
            <a:off x="3436588" y="7423006"/>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EVM</a:t>
            </a:r>
          </a:p>
        </p:txBody>
      </p:sp>
      <p:sp>
        <p:nvSpPr>
          <p:cNvPr id="8" name="Google Shape;1957;p54">
            <a:extLst>
              <a:ext uri="{FF2B5EF4-FFF2-40B4-BE49-F238E27FC236}">
                <a16:creationId xmlns:a16="http://schemas.microsoft.com/office/drawing/2014/main" id="{2252F7F0-04A9-23C4-6D78-472C4B6A42CA}"/>
              </a:ext>
            </a:extLst>
          </p:cNvPr>
          <p:cNvSpPr txBox="1">
            <a:spLocks/>
          </p:cNvSpPr>
          <p:nvPr/>
        </p:nvSpPr>
        <p:spPr>
          <a:xfrm>
            <a:off x="7345494" y="7449888"/>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Hardhat</a:t>
            </a:r>
          </a:p>
        </p:txBody>
      </p:sp>
      <p:sp>
        <p:nvSpPr>
          <p:cNvPr id="10" name="Google Shape;1957;p54">
            <a:extLst>
              <a:ext uri="{FF2B5EF4-FFF2-40B4-BE49-F238E27FC236}">
                <a16:creationId xmlns:a16="http://schemas.microsoft.com/office/drawing/2014/main" id="{C270062E-55AE-16AF-3F69-85E76FB549BA}"/>
              </a:ext>
            </a:extLst>
          </p:cNvPr>
          <p:cNvSpPr txBox="1">
            <a:spLocks/>
          </p:cNvSpPr>
          <p:nvPr/>
        </p:nvSpPr>
        <p:spPr>
          <a:xfrm>
            <a:off x="-197384" y="5826950"/>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Web3 </a:t>
            </a:r>
            <a:r>
              <a:rPr lang="en-GB" sz="1400" dirty="0" err="1"/>
              <a:t>js</a:t>
            </a:r>
            <a:endParaRPr lang="en-GB" sz="1400" dirty="0"/>
          </a:p>
        </p:txBody>
      </p:sp>
      <p:sp>
        <p:nvSpPr>
          <p:cNvPr id="12" name="Google Shape;1957;p54">
            <a:extLst>
              <a:ext uri="{FF2B5EF4-FFF2-40B4-BE49-F238E27FC236}">
                <a16:creationId xmlns:a16="http://schemas.microsoft.com/office/drawing/2014/main" id="{07737FC3-2CD4-EC43-CF1B-48E1B9C1C50A}"/>
              </a:ext>
            </a:extLst>
          </p:cNvPr>
          <p:cNvSpPr txBox="1">
            <a:spLocks/>
          </p:cNvSpPr>
          <p:nvPr/>
        </p:nvSpPr>
        <p:spPr>
          <a:xfrm>
            <a:off x="-276409" y="7624806"/>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Express </a:t>
            </a:r>
            <a:r>
              <a:rPr lang="en-GB" sz="1400" dirty="0" err="1"/>
              <a:t>js</a:t>
            </a:r>
            <a:endParaRPr lang="en-GB" sz="1400" dirty="0"/>
          </a:p>
        </p:txBody>
      </p:sp>
      <p:sp>
        <p:nvSpPr>
          <p:cNvPr id="15" name="Google Shape;1957;p54">
            <a:extLst>
              <a:ext uri="{FF2B5EF4-FFF2-40B4-BE49-F238E27FC236}">
                <a16:creationId xmlns:a16="http://schemas.microsoft.com/office/drawing/2014/main" id="{36C9BF37-679D-7AE1-41B0-18D87AD50563}"/>
              </a:ext>
            </a:extLst>
          </p:cNvPr>
          <p:cNvSpPr txBox="1">
            <a:spLocks/>
          </p:cNvSpPr>
          <p:nvPr/>
        </p:nvSpPr>
        <p:spPr>
          <a:xfrm>
            <a:off x="5646563" y="-2026548"/>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err="1"/>
              <a:t>Vuetify</a:t>
            </a:r>
            <a:endParaRPr lang="en-GB" sz="1400" dirty="0"/>
          </a:p>
        </p:txBody>
      </p:sp>
      <p:sp>
        <p:nvSpPr>
          <p:cNvPr id="17" name="Google Shape;1957;p54">
            <a:extLst>
              <a:ext uri="{FF2B5EF4-FFF2-40B4-BE49-F238E27FC236}">
                <a16:creationId xmlns:a16="http://schemas.microsoft.com/office/drawing/2014/main" id="{316564FE-55F6-4608-951D-327763559494}"/>
              </a:ext>
            </a:extLst>
          </p:cNvPr>
          <p:cNvSpPr txBox="1">
            <a:spLocks/>
          </p:cNvSpPr>
          <p:nvPr/>
        </p:nvSpPr>
        <p:spPr>
          <a:xfrm>
            <a:off x="5632440" y="-3760970"/>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Postman</a:t>
            </a:r>
          </a:p>
        </p:txBody>
      </p:sp>
      <p:sp>
        <p:nvSpPr>
          <p:cNvPr id="19" name="Google Shape;1957;p54">
            <a:extLst>
              <a:ext uri="{FF2B5EF4-FFF2-40B4-BE49-F238E27FC236}">
                <a16:creationId xmlns:a16="http://schemas.microsoft.com/office/drawing/2014/main" id="{49735B26-A11A-8B56-2764-32F88AA18D0A}"/>
              </a:ext>
            </a:extLst>
          </p:cNvPr>
          <p:cNvSpPr txBox="1">
            <a:spLocks/>
          </p:cNvSpPr>
          <p:nvPr/>
        </p:nvSpPr>
        <p:spPr>
          <a:xfrm>
            <a:off x="1562137" y="-3769826"/>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ZAP</a:t>
            </a:r>
          </a:p>
        </p:txBody>
      </p:sp>
      <p:sp>
        <p:nvSpPr>
          <p:cNvPr id="21" name="Google Shape;1957;p54">
            <a:extLst>
              <a:ext uri="{FF2B5EF4-FFF2-40B4-BE49-F238E27FC236}">
                <a16:creationId xmlns:a16="http://schemas.microsoft.com/office/drawing/2014/main" id="{4B21317F-77CD-5C8D-93F2-C2CFA6A46AF9}"/>
              </a:ext>
            </a:extLst>
          </p:cNvPr>
          <p:cNvSpPr txBox="1">
            <a:spLocks/>
          </p:cNvSpPr>
          <p:nvPr/>
        </p:nvSpPr>
        <p:spPr>
          <a:xfrm>
            <a:off x="7345495" y="8960971"/>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MySQL</a:t>
            </a:r>
          </a:p>
        </p:txBody>
      </p:sp>
      <p:pic>
        <p:nvPicPr>
          <p:cNvPr id="25" name="Picture 24" descr="A logo of a server&#10;&#10;Description automatically generated">
            <a:extLst>
              <a:ext uri="{FF2B5EF4-FFF2-40B4-BE49-F238E27FC236}">
                <a16:creationId xmlns:a16="http://schemas.microsoft.com/office/drawing/2014/main" id="{33FB01F8-FABB-C4CA-57CB-F3ED65DA842C}"/>
              </a:ext>
            </a:extLst>
          </p:cNvPr>
          <p:cNvPicPr>
            <a:picLocks noChangeAspect="1"/>
          </p:cNvPicPr>
          <p:nvPr/>
        </p:nvPicPr>
        <p:blipFill>
          <a:blip r:embed="rId13"/>
          <a:stretch>
            <a:fillRect/>
          </a:stretch>
        </p:blipFill>
        <p:spPr>
          <a:xfrm>
            <a:off x="8005558" y="9390656"/>
            <a:ext cx="941399" cy="1043282"/>
          </a:xfrm>
          <a:prstGeom prst="rect">
            <a:avLst/>
          </a:prstGeom>
        </p:spPr>
      </p:pic>
      <p:pic>
        <p:nvPicPr>
          <p:cNvPr id="27" name="Picture 26" descr="A blue whale with blocks in it&#10;&#10;Description automatically generated">
            <a:extLst>
              <a:ext uri="{FF2B5EF4-FFF2-40B4-BE49-F238E27FC236}">
                <a16:creationId xmlns:a16="http://schemas.microsoft.com/office/drawing/2014/main" id="{B838EB3E-28AF-7C0C-F77B-368A107469FC}"/>
              </a:ext>
            </a:extLst>
          </p:cNvPr>
          <p:cNvPicPr>
            <a:picLocks noChangeAspect="1"/>
          </p:cNvPicPr>
          <p:nvPr/>
        </p:nvPicPr>
        <p:blipFill>
          <a:blip r:embed="rId14"/>
          <a:stretch>
            <a:fillRect/>
          </a:stretch>
        </p:blipFill>
        <p:spPr>
          <a:xfrm>
            <a:off x="7978757" y="6138951"/>
            <a:ext cx="1126318" cy="813391"/>
          </a:xfrm>
          <a:prstGeom prst="rect">
            <a:avLst/>
          </a:prstGeom>
        </p:spPr>
      </p:pic>
      <p:sp>
        <p:nvSpPr>
          <p:cNvPr id="28" name="Google Shape;1957;p54">
            <a:extLst>
              <a:ext uri="{FF2B5EF4-FFF2-40B4-BE49-F238E27FC236}">
                <a16:creationId xmlns:a16="http://schemas.microsoft.com/office/drawing/2014/main" id="{E9ACA7E0-A492-6556-B301-DA04611CC271}"/>
              </a:ext>
            </a:extLst>
          </p:cNvPr>
          <p:cNvSpPr txBox="1">
            <a:spLocks/>
          </p:cNvSpPr>
          <p:nvPr/>
        </p:nvSpPr>
        <p:spPr>
          <a:xfrm>
            <a:off x="7324559" y="5819665"/>
            <a:ext cx="2261523" cy="34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Montserrat ExtraBold"/>
              <a:buNone/>
              <a:defRPr sz="2800" b="0" i="0" u="none" strike="noStrike" cap="none">
                <a:solidFill>
                  <a:schemeClr val="l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171450" indent="-171450" algn="ctr">
              <a:spcAft>
                <a:spcPts val="1600"/>
              </a:spcAft>
            </a:pPr>
            <a:r>
              <a:rPr lang="en-GB" sz="1400" dirty="0"/>
              <a:t>Docker</a:t>
            </a:r>
          </a:p>
        </p:txBody>
      </p:sp>
    </p:spTree>
    <p:extLst>
      <p:ext uri="{BB962C8B-B14F-4D97-AF65-F5344CB8AC3E}">
        <p14:creationId xmlns:p14="http://schemas.microsoft.com/office/powerpoint/2010/main" val="2434177242"/>
      </p:ext>
    </p:extLst>
  </p:cSld>
  <p:clrMapOvr>
    <a:masterClrMapping/>
  </p:clrMapOvr>
  <p:transition spd="slow">
    <p:push dir="u"/>
  </p:transition>
</p:sld>
</file>

<file path=ppt/theme/theme1.xml><?xml version="1.0" encoding="utf-8"?>
<a:theme xmlns:a="http://schemas.openxmlformats.org/drawingml/2006/main" name="Futuristic Background by Slidesgo">
  <a:themeElements>
    <a:clrScheme name="Simple Light">
      <a:dk1>
        <a:srgbClr val="3EDDDD"/>
      </a:dk1>
      <a:lt1>
        <a:srgbClr val="FFFFFF"/>
      </a:lt1>
      <a:dk2>
        <a:srgbClr val="C6FCFF"/>
      </a:dk2>
      <a:lt2>
        <a:srgbClr val="6BECF3"/>
      </a:lt2>
      <a:accent1>
        <a:srgbClr val="22DEEE"/>
      </a:accent1>
      <a:accent2>
        <a:srgbClr val="C6FCFF"/>
      </a:accent2>
      <a:accent3>
        <a:srgbClr val="81EBEB"/>
      </a:accent3>
      <a:accent4>
        <a:srgbClr val="038B99"/>
      </a:accent4>
      <a:accent5>
        <a:srgbClr val="40B6B6"/>
      </a:accent5>
      <a:accent6>
        <a:srgbClr val="09818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746</TotalTime>
  <Words>658</Words>
  <Application>Microsoft Office PowerPoint</Application>
  <PresentationFormat>On-screen Show (16:9)</PresentationFormat>
  <Paragraphs>148</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Montserrat ExtraBold</vt:lpstr>
      <vt:lpstr>Montserrat</vt:lpstr>
      <vt:lpstr>Futuristic Background by Slidesgo</vt:lpstr>
      <vt:lpstr>VOTEGRITY</vt:lpstr>
      <vt:lpstr>VOTEGRITY</vt:lpstr>
      <vt:lpstr>Motivation</vt:lpstr>
      <vt:lpstr>Motivation</vt:lpstr>
      <vt:lpstr>Proposed Solution</vt:lpstr>
      <vt:lpstr>Proposed Solution</vt:lpstr>
      <vt:lpstr>Research</vt:lpstr>
      <vt:lpstr>Research</vt:lpstr>
      <vt:lpstr>Technologies</vt:lpstr>
      <vt:lpstr>Technologies</vt:lpstr>
      <vt:lpstr>Process</vt:lpstr>
      <vt:lpstr>Process</vt:lpstr>
      <vt:lpstr>Contributions</vt:lpstr>
      <vt:lpstr>Testing</vt:lpstr>
      <vt:lpstr>Testing</vt:lpstr>
      <vt:lpstr>Demonstration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VOTEGRITY</dc:title>
  <dc:creator>user</dc:creator>
  <cp:lastModifiedBy>Rishabdev Sidhu</cp:lastModifiedBy>
  <cp:revision>30</cp:revision>
  <dcterms:modified xsi:type="dcterms:W3CDTF">2024-05-07T15:16:43Z</dcterms:modified>
</cp:coreProperties>
</file>